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7" r:id="rId15"/>
    <p:sldId id="269" r:id="rId16"/>
    <p:sldId id="278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86575" cy="10018713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i="1" kern="1200">
        <a:solidFill>
          <a:schemeClr val="bg1"/>
        </a:solidFill>
        <a:latin typeface="Times New Roman" pitchFamily="16" charset="0"/>
        <a:ea typeface="+mn-ea"/>
        <a:cs typeface="Arial Unicode MS" pitchFamily="32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i="1" kern="1200">
        <a:solidFill>
          <a:schemeClr val="bg1"/>
        </a:solidFill>
        <a:latin typeface="Times New Roman" pitchFamily="16" charset="0"/>
        <a:ea typeface="+mn-ea"/>
        <a:cs typeface="Arial Unicode MS" pitchFamily="32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i="1" kern="1200">
        <a:solidFill>
          <a:schemeClr val="bg1"/>
        </a:solidFill>
        <a:latin typeface="Times New Roman" pitchFamily="16" charset="0"/>
        <a:ea typeface="+mn-ea"/>
        <a:cs typeface="Arial Unicode MS" pitchFamily="32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i="1" kern="1200">
        <a:solidFill>
          <a:schemeClr val="bg1"/>
        </a:solidFill>
        <a:latin typeface="Times New Roman" pitchFamily="16" charset="0"/>
        <a:ea typeface="+mn-ea"/>
        <a:cs typeface="Arial Unicode MS" pitchFamily="32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i="1" kern="1200">
        <a:solidFill>
          <a:schemeClr val="bg1"/>
        </a:solidFill>
        <a:latin typeface="Times New Roman" pitchFamily="16" charset="0"/>
        <a:ea typeface="+mn-ea"/>
        <a:cs typeface="Arial Unicode MS" pitchFamily="32" charset="0"/>
      </a:defRPr>
    </a:lvl5pPr>
    <a:lvl6pPr marL="2286000" algn="l" defTabSz="914400" rtl="0" eaLnBrk="1" latinLnBrk="0" hangingPunct="1">
      <a:defRPr sz="1200" i="1" kern="1200">
        <a:solidFill>
          <a:schemeClr val="bg1"/>
        </a:solidFill>
        <a:latin typeface="Times New Roman" pitchFamily="16" charset="0"/>
        <a:ea typeface="+mn-ea"/>
        <a:cs typeface="Arial Unicode MS" pitchFamily="32" charset="0"/>
      </a:defRPr>
    </a:lvl6pPr>
    <a:lvl7pPr marL="2743200" algn="l" defTabSz="914400" rtl="0" eaLnBrk="1" latinLnBrk="0" hangingPunct="1">
      <a:defRPr sz="1200" i="1" kern="1200">
        <a:solidFill>
          <a:schemeClr val="bg1"/>
        </a:solidFill>
        <a:latin typeface="Times New Roman" pitchFamily="16" charset="0"/>
        <a:ea typeface="+mn-ea"/>
        <a:cs typeface="Arial Unicode MS" pitchFamily="32" charset="0"/>
      </a:defRPr>
    </a:lvl7pPr>
    <a:lvl8pPr marL="3200400" algn="l" defTabSz="914400" rtl="0" eaLnBrk="1" latinLnBrk="0" hangingPunct="1">
      <a:defRPr sz="1200" i="1" kern="1200">
        <a:solidFill>
          <a:schemeClr val="bg1"/>
        </a:solidFill>
        <a:latin typeface="Times New Roman" pitchFamily="16" charset="0"/>
        <a:ea typeface="+mn-ea"/>
        <a:cs typeface="Arial Unicode MS" pitchFamily="32" charset="0"/>
      </a:defRPr>
    </a:lvl8pPr>
    <a:lvl9pPr marL="3657600" algn="l" defTabSz="914400" rtl="0" eaLnBrk="1" latinLnBrk="0" hangingPunct="1">
      <a:defRPr sz="1200" i="1" kern="1200">
        <a:solidFill>
          <a:schemeClr val="bg1"/>
        </a:solidFill>
        <a:latin typeface="Times New Roman" pitchFamily="16" charset="0"/>
        <a:ea typeface="+mn-ea"/>
        <a:cs typeface="Arial Unicode MS" pitchFamily="32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91CAFD"/>
    <a:srgbClr val="9BE5FF"/>
    <a:srgbClr val="43CE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12" y="-300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AutoShape 1"/>
          <p:cNvSpPr>
            <a:spLocks noChangeArrowheads="1"/>
          </p:cNvSpPr>
          <p:nvPr/>
        </p:nvSpPr>
        <p:spPr bwMode="auto">
          <a:xfrm>
            <a:off x="0" y="0"/>
            <a:ext cx="6886575" cy="100187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0" y="0"/>
            <a:ext cx="6888163" cy="10020300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0" y="0"/>
            <a:ext cx="2984500" cy="500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903663" y="0"/>
            <a:ext cx="2984500" cy="500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7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42975" y="752475"/>
            <a:ext cx="5003800" cy="3752850"/>
          </a:xfrm>
          <a:prstGeom prst="rect">
            <a:avLst/>
          </a:prstGeom>
          <a:noFill/>
          <a:ln w="9360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8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688975" y="4759325"/>
            <a:ext cx="5508625" cy="45069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2160" tIns="46080" rIns="92160" bIns="4608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0" y="9520238"/>
            <a:ext cx="2984500" cy="500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/>
          </p:nvPr>
        </p:nvSpPr>
        <p:spPr bwMode="auto">
          <a:xfrm>
            <a:off x="3903663" y="9520238"/>
            <a:ext cx="2981325" cy="4968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2160" tIns="46080" rIns="92160" bIns="4608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i="0">
                <a:solidFill>
                  <a:srgbClr val="000000"/>
                </a:solidFill>
              </a:defRPr>
            </a:lvl1pPr>
          </a:lstStyle>
          <a:p>
            <a:fld id="{54B0EE3F-8650-4AC4-B039-E90B4E110A10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7C02E923-1DF2-43C6-ADBC-26F78763121C}" type="slidenum">
              <a:rPr lang="ru-RU"/>
              <a:pPr/>
              <a:t>1</a:t>
            </a:fld>
            <a:endParaRPr lang="ru-RU"/>
          </a:p>
        </p:txBody>
      </p:sp>
      <p:sp>
        <p:nvSpPr>
          <p:cNvPr id="2560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2975" y="752475"/>
            <a:ext cx="5005388" cy="3754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975" y="4759325"/>
            <a:ext cx="5510213" cy="45100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AE2F140-430F-4010-AE23-8C609F6A6A99}" type="slidenum">
              <a:rPr lang="ru-RU"/>
              <a:pPr/>
              <a:t>10</a:t>
            </a:fld>
            <a:endParaRPr lang="ru-RU"/>
          </a:p>
        </p:txBody>
      </p:sp>
      <p:sp>
        <p:nvSpPr>
          <p:cNvPr id="3481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2975" y="752475"/>
            <a:ext cx="5005388" cy="3754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975" y="4759325"/>
            <a:ext cx="5510213" cy="45100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C4A873D-3842-438D-A6F5-F529F6947B79}" type="slidenum">
              <a:rPr lang="ru-RU"/>
              <a:pPr/>
              <a:t>11</a:t>
            </a:fld>
            <a:endParaRPr lang="ru-RU"/>
          </a:p>
        </p:txBody>
      </p:sp>
      <p:sp>
        <p:nvSpPr>
          <p:cNvPr id="35841" name="Text Box 1"/>
          <p:cNvSpPr txBox="1">
            <a:spLocks noChangeArrowheads="1"/>
          </p:cNvSpPr>
          <p:nvPr/>
        </p:nvSpPr>
        <p:spPr bwMode="auto">
          <a:xfrm>
            <a:off x="3903663" y="9520238"/>
            <a:ext cx="2982912" cy="498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FCD9E08-226E-40BB-A3AC-99A48E20460A}" type="slidenum">
              <a:rPr lang="ru-RU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11</a:t>
            </a:fld>
            <a:endParaRPr lang="ru-RU" i="0">
              <a:solidFill>
                <a:srgbClr val="000000"/>
              </a:solidFill>
            </a:endParaRPr>
          </a:p>
        </p:txBody>
      </p:sp>
      <p:sp>
        <p:nvSpPr>
          <p:cNvPr id="35842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2975" y="752475"/>
            <a:ext cx="5006975" cy="3756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975" y="4759325"/>
            <a:ext cx="5511800" cy="460533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9A4EEB0-0A16-4968-91E1-A255A8E0969A}" type="slidenum">
              <a:rPr lang="ru-RU"/>
              <a:pPr/>
              <a:t>12</a:t>
            </a:fld>
            <a:endParaRPr lang="ru-RU"/>
          </a:p>
        </p:txBody>
      </p:sp>
      <p:sp>
        <p:nvSpPr>
          <p:cNvPr id="3686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2975" y="752475"/>
            <a:ext cx="5005388" cy="3754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975" y="4759325"/>
            <a:ext cx="5510213" cy="45100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E3EDD3D-918D-4C9B-A32B-A2C2CA004B2D}" type="slidenum">
              <a:rPr lang="ru-RU"/>
              <a:pPr/>
              <a:t>14</a:t>
            </a:fld>
            <a:endParaRPr lang="ru-RU"/>
          </a:p>
        </p:txBody>
      </p:sp>
      <p:sp>
        <p:nvSpPr>
          <p:cNvPr id="3891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2975" y="752475"/>
            <a:ext cx="5005388" cy="3754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975" y="4759325"/>
            <a:ext cx="5510213" cy="45100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pPr>
              <a:tabLst>
                <a:tab pos="0" algn="l"/>
                <a:tab pos="914217" algn="l"/>
                <a:tab pos="1828434" algn="l"/>
                <a:tab pos="2742651" algn="l"/>
                <a:tab pos="3656868" algn="l"/>
                <a:tab pos="4571086" algn="l"/>
                <a:tab pos="5485303" algn="l"/>
                <a:tab pos="6399520" algn="l"/>
                <a:tab pos="7313737" algn="l"/>
                <a:tab pos="8227954" algn="l"/>
                <a:tab pos="9142171" algn="l"/>
                <a:tab pos="10056388" algn="l"/>
              </a:tabLst>
            </a:pPr>
            <a:fld id="{64259E6D-0A2D-4A8D-A947-86EB3364D6E6}" type="slidenum">
              <a:rPr lang="ru-RU" smtClean="0">
                <a:cs typeface="Arial Unicode MS" pitchFamily="32" charset="0"/>
              </a:rPr>
              <a:pPr>
                <a:tabLst>
                  <a:tab pos="0" algn="l"/>
                  <a:tab pos="914217" algn="l"/>
                  <a:tab pos="1828434" algn="l"/>
                  <a:tab pos="2742651" algn="l"/>
                  <a:tab pos="3656868" algn="l"/>
                  <a:tab pos="4571086" algn="l"/>
                  <a:tab pos="5485303" algn="l"/>
                  <a:tab pos="6399520" algn="l"/>
                  <a:tab pos="7313737" algn="l"/>
                  <a:tab pos="8227954" algn="l"/>
                  <a:tab pos="9142171" algn="l"/>
                  <a:tab pos="10056388" algn="l"/>
                </a:tabLst>
              </a:pPr>
              <a:t>15</a:t>
            </a:fld>
            <a:endParaRPr lang="ru-RU" dirty="0" smtClean="0">
              <a:cs typeface="Arial Unicode MS" pitchFamily="32" charset="0"/>
            </a:endParaRPr>
          </a:p>
        </p:txBody>
      </p:sp>
      <p:sp>
        <p:nvSpPr>
          <p:cNvPr id="399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2975" y="752475"/>
            <a:ext cx="5005388" cy="3756025"/>
          </a:xfrm>
          <a:solidFill>
            <a:srgbClr val="FFFFFF"/>
          </a:solidFill>
          <a:ln/>
        </p:spPr>
      </p:sp>
      <p:sp>
        <p:nvSpPr>
          <p:cNvPr id="399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8816" y="4758571"/>
            <a:ext cx="5510529" cy="4603021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733B8BB-2602-4F6D-9CFE-9544946E8454}" type="slidenum">
              <a:rPr lang="ru-RU"/>
              <a:pPr/>
              <a:t>16</a:t>
            </a:fld>
            <a:endParaRPr lang="ru-RU"/>
          </a:p>
        </p:txBody>
      </p:sp>
      <p:sp>
        <p:nvSpPr>
          <p:cNvPr id="40961" name="Text Box 1"/>
          <p:cNvSpPr txBox="1">
            <a:spLocks noChangeArrowheads="1"/>
          </p:cNvSpPr>
          <p:nvPr/>
        </p:nvSpPr>
        <p:spPr bwMode="auto">
          <a:xfrm>
            <a:off x="3903663" y="9520238"/>
            <a:ext cx="2982912" cy="498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39D6B40-FB28-4159-BE6E-4BD3F6260CF2}" type="slidenum">
              <a:rPr lang="ru-RU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16</a:t>
            </a:fld>
            <a:endParaRPr lang="ru-RU" i="0">
              <a:solidFill>
                <a:srgbClr val="000000"/>
              </a:solidFill>
            </a:endParaRPr>
          </a:p>
        </p:txBody>
      </p:sp>
      <p:sp>
        <p:nvSpPr>
          <p:cNvPr id="40962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2975" y="752475"/>
            <a:ext cx="5006975" cy="3756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975" y="4759325"/>
            <a:ext cx="5511800" cy="460533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2F07CF08-43F0-4920-8227-8F4EAC638B7B}" type="slidenum">
              <a:rPr lang="ru-RU"/>
              <a:pPr/>
              <a:t>17</a:t>
            </a:fld>
            <a:endParaRPr lang="ru-RU"/>
          </a:p>
        </p:txBody>
      </p:sp>
      <p:sp>
        <p:nvSpPr>
          <p:cNvPr id="41985" name="Text Box 1"/>
          <p:cNvSpPr txBox="1">
            <a:spLocks noChangeArrowheads="1"/>
          </p:cNvSpPr>
          <p:nvPr/>
        </p:nvSpPr>
        <p:spPr bwMode="auto">
          <a:xfrm>
            <a:off x="3903663" y="9520238"/>
            <a:ext cx="2982912" cy="498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2C77E203-D3FB-4A97-9BEF-4CABE04F4EB5}" type="slidenum">
              <a:rPr lang="ru-RU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17</a:t>
            </a:fld>
            <a:endParaRPr lang="ru-RU" i="0">
              <a:solidFill>
                <a:srgbClr val="000000"/>
              </a:solidFill>
            </a:endParaRPr>
          </a:p>
        </p:txBody>
      </p:sp>
      <p:sp>
        <p:nvSpPr>
          <p:cNvPr id="41986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2975" y="752475"/>
            <a:ext cx="5006975" cy="3756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975" y="4759325"/>
            <a:ext cx="5511800" cy="460533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E789E9C-8CD7-457F-B25B-8F60B7984900}" type="slidenum">
              <a:rPr lang="ru-RU"/>
              <a:pPr/>
              <a:t>18</a:t>
            </a:fld>
            <a:endParaRPr lang="ru-RU"/>
          </a:p>
        </p:txBody>
      </p:sp>
      <p:sp>
        <p:nvSpPr>
          <p:cNvPr id="43009" name="Text Box 1"/>
          <p:cNvSpPr txBox="1">
            <a:spLocks noChangeArrowheads="1"/>
          </p:cNvSpPr>
          <p:nvPr/>
        </p:nvSpPr>
        <p:spPr bwMode="auto">
          <a:xfrm>
            <a:off x="3903663" y="9520238"/>
            <a:ext cx="2982912" cy="498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98925CE-6308-403A-B49F-9586B0424662}" type="slidenum">
              <a:rPr lang="ru-RU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18</a:t>
            </a:fld>
            <a:endParaRPr lang="ru-RU" i="0">
              <a:solidFill>
                <a:srgbClr val="000000"/>
              </a:solidFill>
            </a:endParaRPr>
          </a:p>
        </p:txBody>
      </p:sp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3905250" y="9521825"/>
            <a:ext cx="2982913" cy="498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4DC55656-DF85-40BB-9A41-DE8B3EADB0EC}" type="slidenum">
              <a:rPr lang="ru-RU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18</a:t>
            </a:fld>
            <a:endParaRPr lang="ru-RU" i="0">
              <a:solidFill>
                <a:srgbClr val="000000"/>
              </a:solidFill>
            </a:endParaRP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941388" y="752475"/>
            <a:ext cx="5011737" cy="37560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3012" name="Rectangle 4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8975" y="4759325"/>
            <a:ext cx="5508625" cy="4602163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3905250" y="9521825"/>
            <a:ext cx="2984500" cy="500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7E693AC-7B0B-4C9A-8291-6964B759769D}" type="slidenum">
              <a:rPr lang="ru-RU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18</a:t>
            </a:fld>
            <a:endParaRPr lang="ru-RU" i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A20F2586-E585-4139-A8F0-DD6518806383}" type="slidenum">
              <a:rPr lang="ru-RU"/>
              <a:pPr/>
              <a:t>19</a:t>
            </a:fld>
            <a:endParaRPr lang="ru-RU"/>
          </a:p>
        </p:txBody>
      </p:sp>
      <p:sp>
        <p:nvSpPr>
          <p:cNvPr id="4403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2975" y="752475"/>
            <a:ext cx="5005388" cy="3754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975" y="4759325"/>
            <a:ext cx="5510213" cy="45100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CF3887A-2DB1-4861-AF31-4A4228C86B03}" type="slidenum">
              <a:rPr lang="ru-RU"/>
              <a:pPr/>
              <a:t>20</a:t>
            </a:fld>
            <a:endParaRPr lang="ru-RU"/>
          </a:p>
        </p:txBody>
      </p:sp>
      <p:sp>
        <p:nvSpPr>
          <p:cNvPr id="45057" name="Text Box 1"/>
          <p:cNvSpPr txBox="1">
            <a:spLocks noChangeArrowheads="1"/>
          </p:cNvSpPr>
          <p:nvPr/>
        </p:nvSpPr>
        <p:spPr bwMode="auto">
          <a:xfrm>
            <a:off x="3903663" y="9520238"/>
            <a:ext cx="2982912" cy="498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D63314A-9702-464D-9E6E-04B7DA61C201}" type="slidenum">
              <a:rPr lang="ru-RU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20</a:t>
            </a:fld>
            <a:endParaRPr lang="ru-RU" i="0">
              <a:solidFill>
                <a:srgbClr val="000000"/>
              </a:solidFill>
            </a:endParaRPr>
          </a:p>
        </p:txBody>
      </p:sp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941388" y="752475"/>
            <a:ext cx="5010150" cy="37560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5059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8975" y="4759325"/>
            <a:ext cx="5511800" cy="460533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3903663" y="9520238"/>
            <a:ext cx="2984500" cy="500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F297C26D-848C-45C3-AC67-E58576C25C89}" type="slidenum">
              <a:rPr lang="ru-RU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20</a:t>
            </a:fld>
            <a:endParaRPr lang="ru-RU" i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3CFD0FAD-8F86-4813-B290-B1F4D8CAFE68}" type="slidenum">
              <a:rPr lang="ru-RU"/>
              <a:pPr/>
              <a:t>2</a:t>
            </a:fld>
            <a:endParaRPr lang="ru-RU"/>
          </a:p>
        </p:txBody>
      </p:sp>
      <p:sp>
        <p:nvSpPr>
          <p:cNvPr id="26625" name="Text Box 1"/>
          <p:cNvSpPr txBox="1">
            <a:spLocks noChangeArrowheads="1"/>
          </p:cNvSpPr>
          <p:nvPr/>
        </p:nvSpPr>
        <p:spPr bwMode="auto">
          <a:xfrm>
            <a:off x="3903663" y="9520238"/>
            <a:ext cx="2982912" cy="498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E2FD28A0-FF75-4109-9405-38A87FB89B23}" type="slidenum">
              <a:rPr lang="ru-RU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</a:t>
            </a:fld>
            <a:endParaRPr lang="ru-RU" i="0">
              <a:solidFill>
                <a:srgbClr val="000000"/>
              </a:solidFill>
            </a:endParaRPr>
          </a:p>
        </p:txBody>
      </p:sp>
      <p:sp>
        <p:nvSpPr>
          <p:cNvPr id="26626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2975" y="752475"/>
            <a:ext cx="5006975" cy="3756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975" y="4759325"/>
            <a:ext cx="5511800" cy="460533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BFC6212-3C2C-4960-8206-E8AC8C0A770E}" type="slidenum">
              <a:rPr lang="ru-RU"/>
              <a:pPr/>
              <a:t>21</a:t>
            </a:fld>
            <a:endParaRPr lang="ru-RU"/>
          </a:p>
        </p:txBody>
      </p:sp>
      <p:sp>
        <p:nvSpPr>
          <p:cNvPr id="46081" name="Text Box 1"/>
          <p:cNvSpPr txBox="1">
            <a:spLocks noChangeArrowheads="1"/>
          </p:cNvSpPr>
          <p:nvPr/>
        </p:nvSpPr>
        <p:spPr bwMode="auto">
          <a:xfrm>
            <a:off x="3903663" y="9520238"/>
            <a:ext cx="2982912" cy="498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CAFB973-0627-48B4-9AA9-D6AC98ACF3BD}" type="slidenum">
              <a:rPr lang="ru-RU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21</a:t>
            </a:fld>
            <a:endParaRPr lang="ru-RU" i="0">
              <a:solidFill>
                <a:srgbClr val="000000"/>
              </a:solidFill>
            </a:endParaRPr>
          </a:p>
        </p:txBody>
      </p:sp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941388" y="752475"/>
            <a:ext cx="5010150" cy="3756025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6083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8975" y="4759325"/>
            <a:ext cx="5511800" cy="460533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3903663" y="9520238"/>
            <a:ext cx="2984500" cy="5000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1D815D7-E74A-4910-B694-21343BC3207C}" type="slidenum">
              <a:rPr lang="ru-RU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21</a:t>
            </a:fld>
            <a:endParaRPr lang="ru-RU" i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08E299D5-A50C-4CB2-B683-9CB52B06CD34}" type="slidenum">
              <a:rPr lang="ru-RU"/>
              <a:pPr/>
              <a:t>3</a:t>
            </a:fld>
            <a:endParaRPr lang="ru-RU"/>
          </a:p>
        </p:txBody>
      </p:sp>
      <p:sp>
        <p:nvSpPr>
          <p:cNvPr id="27649" name="Text Box 1"/>
          <p:cNvSpPr txBox="1">
            <a:spLocks noChangeArrowheads="1"/>
          </p:cNvSpPr>
          <p:nvPr/>
        </p:nvSpPr>
        <p:spPr bwMode="auto">
          <a:xfrm>
            <a:off x="3903663" y="9520238"/>
            <a:ext cx="2982912" cy="498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729ECD9-D8DA-43A1-9934-3C2812BFF856}" type="slidenum">
              <a:rPr lang="ru-RU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ru-RU" i="0">
              <a:solidFill>
                <a:srgbClr val="000000"/>
              </a:solidFill>
            </a:endParaRPr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939800" y="750888"/>
            <a:ext cx="5011738" cy="3757612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651" name="Rectangle 3"/>
          <p:cNvSpPr txBox="1">
            <a:spLocks noGrp="1" noChangeArrowheads="1"/>
          </p:cNvSpPr>
          <p:nvPr>
            <p:ph type="body"/>
          </p:nvPr>
        </p:nvSpPr>
        <p:spPr bwMode="auto">
          <a:xfrm>
            <a:off x="688975" y="4759325"/>
            <a:ext cx="5511800" cy="460533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903663" y="9518650"/>
            <a:ext cx="2984500" cy="5016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6480" tIns="48240" rIns="96480" bIns="4824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7E62BCF3-225C-4BD9-85AC-18A8F219B7AF}" type="slidenum">
              <a:rPr lang="ru-RU" sz="1300" i="0">
                <a:solidFill>
                  <a:srgbClr val="000000"/>
                </a:solidFill>
                <a:latin typeface="Arial" charset="0"/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ru-RU" sz="1300" i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F4AFF108-3C4F-42E5-AF34-B61E779B4526}" type="slidenum">
              <a:rPr lang="ru-RU"/>
              <a:pPr/>
              <a:t>4</a:t>
            </a:fld>
            <a:endParaRPr lang="ru-RU"/>
          </a:p>
        </p:txBody>
      </p:sp>
      <p:sp>
        <p:nvSpPr>
          <p:cNvPr id="28673" name="Text Box 1"/>
          <p:cNvSpPr txBox="1">
            <a:spLocks noChangeArrowheads="1"/>
          </p:cNvSpPr>
          <p:nvPr/>
        </p:nvSpPr>
        <p:spPr bwMode="auto">
          <a:xfrm>
            <a:off x="3903663" y="9520238"/>
            <a:ext cx="2982912" cy="498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2155A81B-F6E6-42BE-BF40-6DCE47961C6B}" type="slidenum">
              <a:rPr lang="ru-RU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4</a:t>
            </a:fld>
            <a:endParaRPr lang="ru-RU" i="0">
              <a:solidFill>
                <a:srgbClr val="000000"/>
              </a:solidFill>
            </a:endParaRPr>
          </a:p>
        </p:txBody>
      </p:sp>
      <p:sp>
        <p:nvSpPr>
          <p:cNvPr id="28674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2975" y="752475"/>
            <a:ext cx="5006975" cy="3756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975" y="4759325"/>
            <a:ext cx="5511800" cy="460533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7B02F7B-DCF8-4D73-871F-138A4924AB98}" type="slidenum">
              <a:rPr lang="ru-RU"/>
              <a:pPr/>
              <a:t>5</a:t>
            </a:fld>
            <a:endParaRPr lang="ru-RU"/>
          </a:p>
        </p:txBody>
      </p:sp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2975" y="752475"/>
            <a:ext cx="5005388" cy="3754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975" y="4759325"/>
            <a:ext cx="5510213" cy="45100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C8DF6BF3-576C-4243-B0A3-C0BC63BAABE7}" type="slidenum">
              <a:rPr lang="ru-RU"/>
              <a:pPr/>
              <a:t>6</a:t>
            </a:fld>
            <a:endParaRPr lang="ru-RU"/>
          </a:p>
        </p:txBody>
      </p:sp>
      <p:sp>
        <p:nvSpPr>
          <p:cNvPr id="30721" name="Text Box 1"/>
          <p:cNvSpPr txBox="1">
            <a:spLocks noChangeArrowheads="1"/>
          </p:cNvSpPr>
          <p:nvPr/>
        </p:nvSpPr>
        <p:spPr bwMode="auto">
          <a:xfrm>
            <a:off x="3903663" y="9520238"/>
            <a:ext cx="2982912" cy="498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2D9BCA9E-3AA8-4639-AC7C-76C6BFC33F2B}" type="slidenum">
              <a:rPr lang="ru-RU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6</a:t>
            </a:fld>
            <a:endParaRPr lang="ru-RU" i="0">
              <a:solidFill>
                <a:srgbClr val="000000"/>
              </a:solidFill>
            </a:endParaRPr>
          </a:p>
        </p:txBody>
      </p:sp>
      <p:sp>
        <p:nvSpPr>
          <p:cNvPr id="30722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2975" y="752475"/>
            <a:ext cx="5006975" cy="3756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975" y="4759325"/>
            <a:ext cx="5511800" cy="460533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471C960-2421-41AF-A351-06B72B22B624}" type="slidenum">
              <a:rPr lang="ru-RU"/>
              <a:pPr/>
              <a:t>7</a:t>
            </a:fld>
            <a:endParaRPr lang="ru-RU"/>
          </a:p>
        </p:txBody>
      </p:sp>
      <p:sp>
        <p:nvSpPr>
          <p:cNvPr id="31745" name="Text Box 1"/>
          <p:cNvSpPr txBox="1">
            <a:spLocks noChangeArrowheads="1"/>
          </p:cNvSpPr>
          <p:nvPr/>
        </p:nvSpPr>
        <p:spPr bwMode="auto">
          <a:xfrm>
            <a:off x="3903663" y="9520238"/>
            <a:ext cx="2982912" cy="498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5EB6D9A-777A-49DD-A82C-53811F7C8BFE}" type="slidenum">
              <a:rPr lang="ru-RU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7</a:t>
            </a:fld>
            <a:endParaRPr lang="ru-RU" i="0">
              <a:solidFill>
                <a:srgbClr val="000000"/>
              </a:solidFill>
            </a:endParaRPr>
          </a:p>
        </p:txBody>
      </p:sp>
      <p:sp>
        <p:nvSpPr>
          <p:cNvPr id="31746" name="Rectangle 2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2975" y="752475"/>
            <a:ext cx="5006975" cy="37560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3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975" y="4759325"/>
            <a:ext cx="5511800" cy="460533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E5EDD3A5-440B-48D2-8E0C-C1C0EA8BDDC0}" type="slidenum">
              <a:rPr lang="ru-RU"/>
              <a:pPr/>
              <a:t>8</a:t>
            </a:fld>
            <a:endParaRPr lang="ru-RU"/>
          </a:p>
        </p:txBody>
      </p:sp>
      <p:sp>
        <p:nvSpPr>
          <p:cNvPr id="327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2975" y="752475"/>
            <a:ext cx="5005388" cy="3754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975" y="4759325"/>
            <a:ext cx="5510213" cy="45100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903663" y="9520238"/>
            <a:ext cx="2982912" cy="498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2160" tIns="46080" rIns="92160" bIns="46080" anchor="b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61F406D8-A923-46E8-895A-1B572607CEB5}" type="slidenum">
              <a:rPr lang="ru-RU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8</a:t>
            </a:fld>
            <a:endParaRPr lang="ru-RU" i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BED55F94-ECDA-4A2D-94E3-2ACF965F7E1C}" type="slidenum">
              <a:rPr lang="ru-RU"/>
              <a:pPr/>
              <a:t>9</a:t>
            </a:fld>
            <a:endParaRPr lang="ru-RU"/>
          </a:p>
        </p:txBody>
      </p:sp>
      <p:sp>
        <p:nvSpPr>
          <p:cNvPr id="3379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942975" y="752475"/>
            <a:ext cx="5005388" cy="3754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8975" y="4759325"/>
            <a:ext cx="5510213" cy="4510088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1E8F52F-8B50-4A02-98D4-B23F4B96DA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A7E3F4CA-9FED-47D1-A87A-F0F1C4B87E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7813" y="128588"/>
            <a:ext cx="2055812" cy="5994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8213" cy="5994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58101CD-9DED-45D3-B17C-16D1658DBA8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0337FFF-B947-4817-B30B-D23E9CDF12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015408B9-BF62-47D5-99AC-869E832A3A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DCB039A7-1B2D-4F11-A9CA-362529FB6A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2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7012" cy="4522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C54DD5C2-C7AD-458C-B64B-57E50E6F41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ED0DEE21-DEBC-4D66-8023-93D046F0999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2E4482A8-D259-4104-80F6-5C44B254AB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34E877C7-E84C-4363-85F3-39597FA5F5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17CAD0F0-70DA-4B9F-8CF1-EAD35AEFC00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38D487C4-A11C-47C0-A0FD-A50C606D42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CF2EA871-92BB-4AE5-BEA9-9DE75140A7E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02616F83-F19D-429F-8F2D-41800AE0D0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7813" y="128588"/>
            <a:ext cx="2055812" cy="5994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8588"/>
            <a:ext cx="6018213" cy="5994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4BF0389E-6D43-4243-A50E-76F2C43B3B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7EB4CC5-F0DB-46C5-B150-91A5E7E729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7013" cy="4522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6613" y="1600200"/>
            <a:ext cx="4037012" cy="4522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0C725894-A819-4BE4-8E3A-598C335BF1F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B42A7139-DECB-481A-9467-BAF8A2385A0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300E0BA3-E976-49A2-94CC-8DAB788F50F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7725701D-0207-470C-BF7D-2874D05D7C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67C5CFB2-7C40-4D69-84FE-DEC02917ADC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9A5C4FF0-CDF5-4083-8E0E-75FA16E7956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6425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6425" cy="4522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30425" cy="47307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i="0">
                <a:solidFill>
                  <a:srgbClr val="000000"/>
                </a:solidFill>
              </a:defRPr>
            </a:lvl1pPr>
          </a:lstStyle>
          <a:p>
            <a:fld id="{89324937-C412-4177-B47D-D3373E6DA18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cs typeface="Arial Unicode MS" pitchFamily="32" charset="0"/>
        </a:defRPr>
      </a:lvl2pPr>
      <a:lvl3pPr marL="1143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cs typeface="Arial Unicode MS" pitchFamily="32" charset="0"/>
        </a:defRPr>
      </a:lvl3pPr>
      <a:lvl4pPr marL="1600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cs typeface="Arial Unicode MS" pitchFamily="32" charset="0"/>
        </a:defRPr>
      </a:lvl4pPr>
      <a:lvl5pPr marL="20574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cs typeface="Arial Unicode MS" pitchFamily="32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cs typeface="Arial Unicode MS" pitchFamily="32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cs typeface="Arial Unicode MS" pitchFamily="32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cs typeface="Arial Unicode MS" pitchFamily="32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cs typeface="Arial Unicode MS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Text Box 1"/>
          <p:cNvSpPr txBox="1">
            <a:spLocks noChangeArrowheads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8588"/>
            <a:ext cx="8226425" cy="1433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текста заголовка щелкните мышью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6425" cy="45227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структуры щелкните мышью</a:t>
            </a:r>
          </a:p>
          <a:p>
            <a:pPr lvl="1"/>
            <a:r>
              <a:rPr lang="en-GB" smtClean="0"/>
              <a:t>Второй уровень структуры</a:t>
            </a:r>
          </a:p>
          <a:p>
            <a:pPr lvl="2"/>
            <a:r>
              <a:rPr lang="en-GB" smtClean="0"/>
              <a:t>Третий уровень структуры</a:t>
            </a:r>
          </a:p>
          <a:p>
            <a:pPr lvl="3"/>
            <a:r>
              <a:rPr lang="en-GB" smtClean="0"/>
              <a:t>Четвёртый уровень структуры</a:t>
            </a:r>
          </a:p>
          <a:p>
            <a:pPr lvl="4"/>
            <a:r>
              <a:rPr lang="en-GB" smtClean="0"/>
              <a:t>Пятый уровень структуры</a:t>
            </a:r>
          </a:p>
          <a:p>
            <a:pPr lvl="4"/>
            <a:r>
              <a:rPr lang="en-GB" smtClean="0"/>
              <a:t>Шестой уровень структуры</a:t>
            </a:r>
          </a:p>
          <a:p>
            <a:pPr lvl="4"/>
            <a:r>
              <a:rPr lang="en-GB" smtClean="0"/>
              <a:t>Седьмой уровень структуры</a:t>
            </a:r>
          </a:p>
          <a:p>
            <a:pPr lvl="4"/>
            <a:r>
              <a:rPr lang="en-GB" smtClean="0"/>
              <a:t>Восьмой уровень структуры</a:t>
            </a:r>
          </a:p>
          <a:p>
            <a:pPr lvl="4"/>
            <a:r>
              <a:rPr lang="en-GB" smtClean="0"/>
              <a:t>Девятый уровень структуры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6553200" y="6245225"/>
            <a:ext cx="2125663" cy="468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>
            <a:lvl1pPr algn="r">
              <a:buSzPct val="45000"/>
              <a:buFont typeface="Wingdings" charset="2"/>
              <a:buNone/>
              <a:tabLst>
                <a:tab pos="723900" algn="l"/>
                <a:tab pos="1447800" algn="l"/>
              </a:tabLst>
              <a:defRPr sz="1400">
                <a:solidFill>
                  <a:srgbClr val="000000"/>
                </a:solidFill>
              </a:defRPr>
            </a:lvl1pPr>
          </a:lstStyle>
          <a:p>
            <a:fld id="{22FC2F26-8191-417C-B92D-B94F522D423C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cs typeface="Arial Unicode MS" pitchFamily="32" charset="0"/>
        </a:defRPr>
      </a:lvl2pPr>
      <a:lvl3pPr marL="1143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cs typeface="Arial Unicode MS" pitchFamily="32" charset="0"/>
        </a:defRPr>
      </a:lvl3pPr>
      <a:lvl4pPr marL="1600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cs typeface="Arial Unicode MS" pitchFamily="32" charset="0"/>
        </a:defRPr>
      </a:lvl4pPr>
      <a:lvl5pPr marL="20574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cs typeface="Arial Unicode MS" pitchFamily="32" charset="0"/>
        </a:defRPr>
      </a:lvl5pPr>
      <a:lvl6pPr marL="25146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cs typeface="Arial Unicode MS" pitchFamily="32" charset="0"/>
        </a:defRPr>
      </a:lvl6pPr>
      <a:lvl7pPr marL="29718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cs typeface="Arial Unicode MS" pitchFamily="32" charset="0"/>
        </a:defRPr>
      </a:lvl7pPr>
      <a:lvl8pPr marL="34290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cs typeface="Arial Unicode MS" pitchFamily="32" charset="0"/>
        </a:defRPr>
      </a:lvl8pPr>
      <a:lvl9pPr marL="3886200" indent="-228600" algn="ctr" defTabSz="449263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00"/>
          </a:solidFill>
          <a:latin typeface="Times New Roman" pitchFamily="16" charset="0"/>
          <a:cs typeface="Arial Unicode MS" pitchFamily="32" charset="0"/>
        </a:defRPr>
      </a:lvl9pPr>
    </p:titleStyle>
    <p:bodyStyle>
      <a:lvl1pPr marL="342900" indent="-342900" algn="l" defTabSz="449263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956550" y="0"/>
            <a:ext cx="1223963" cy="6884988"/>
          </a:xfrm>
          <a:prstGeom prst="rect">
            <a:avLst/>
          </a:prstGeom>
          <a:solidFill>
            <a:srgbClr val="FF4B4B">
              <a:alpha val="82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258888" y="0"/>
            <a:ext cx="6697662" cy="6858000"/>
          </a:xfrm>
          <a:prstGeom prst="rect">
            <a:avLst/>
          </a:prstGeom>
          <a:solidFill>
            <a:srgbClr val="3366FF">
              <a:alpha val="62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0"/>
            <a:ext cx="1258888" cy="6858000"/>
          </a:xfrm>
          <a:prstGeom prst="rect">
            <a:avLst/>
          </a:prstGeom>
          <a:solidFill>
            <a:srgbClr val="FF4B4B">
              <a:alpha val="82999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500034" y="500042"/>
            <a:ext cx="8069291" cy="5761037"/>
          </a:xfrm>
          <a:prstGeom prst="roundRect">
            <a:avLst>
              <a:gd name="adj" fmla="val 965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8858250" y="6515100"/>
            <a:ext cx="285750" cy="36671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863" y="-30163"/>
            <a:ext cx="963613" cy="877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489066D-96A4-4019-9BB5-827B8282B063}" type="slidenum">
              <a:rPr lang="ru-RU" i="0">
                <a:solidFill>
                  <a:srgbClr val="898989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</a:t>
            </a:fld>
            <a:endParaRPr lang="ru-RU" i="0">
              <a:solidFill>
                <a:srgbClr val="898989"/>
              </a:solidFill>
            </a:endParaRP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642938" y="1000125"/>
            <a:ext cx="7772400" cy="321468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i="0" dirty="0">
                <a:solidFill>
                  <a:srgbClr val="002060"/>
                </a:solidFill>
                <a:cs typeface="Times New Roman" pitchFamily="16" charset="0"/>
              </a:rPr>
              <a:t>Отчет </a:t>
            </a:r>
            <a:br>
              <a:rPr lang="ru-RU" sz="3200" b="1" i="0" dirty="0">
                <a:solidFill>
                  <a:srgbClr val="002060"/>
                </a:solidFill>
                <a:cs typeface="Times New Roman" pitchFamily="16" charset="0"/>
              </a:rPr>
            </a:br>
            <a:r>
              <a:rPr lang="ru-RU" sz="3200" b="1" i="0" dirty="0">
                <a:solidFill>
                  <a:srgbClr val="002060"/>
                </a:solidFill>
                <a:cs typeface="Times New Roman" pitchFamily="16" charset="0"/>
              </a:rPr>
              <a:t>об итогах работы департамента </a:t>
            </a:r>
            <a:br>
              <a:rPr lang="ru-RU" sz="3200" b="1" i="0" dirty="0">
                <a:solidFill>
                  <a:srgbClr val="002060"/>
                </a:solidFill>
                <a:cs typeface="Times New Roman" pitchFamily="16" charset="0"/>
              </a:rPr>
            </a:br>
            <a:r>
              <a:rPr lang="ru-RU" sz="3200" b="1" i="0" dirty="0">
                <a:solidFill>
                  <a:srgbClr val="002060"/>
                </a:solidFill>
                <a:cs typeface="Times New Roman" pitchFamily="16" charset="0"/>
              </a:rPr>
              <a:t>в сфере тарифного регулирования </a:t>
            </a:r>
            <a:br>
              <a:rPr lang="ru-RU" sz="3200" b="1" i="0" dirty="0">
                <a:solidFill>
                  <a:srgbClr val="002060"/>
                </a:solidFill>
                <a:cs typeface="Times New Roman" pitchFamily="16" charset="0"/>
              </a:rPr>
            </a:br>
            <a:r>
              <a:rPr lang="ru-RU" sz="3200" b="1" i="0" dirty="0">
                <a:solidFill>
                  <a:srgbClr val="002060"/>
                </a:solidFill>
                <a:cs typeface="Times New Roman" pitchFamily="16" charset="0"/>
              </a:rPr>
              <a:t>за </a:t>
            </a:r>
            <a:r>
              <a:rPr lang="en-US" sz="3200" b="1" i="0" dirty="0">
                <a:solidFill>
                  <a:srgbClr val="002060"/>
                </a:solidFill>
                <a:cs typeface="Times New Roman" pitchFamily="16" charset="0"/>
              </a:rPr>
              <a:t>I </a:t>
            </a:r>
            <a:r>
              <a:rPr lang="ru-RU" sz="3200" b="1" i="0" dirty="0">
                <a:solidFill>
                  <a:srgbClr val="002060"/>
                </a:solidFill>
                <a:cs typeface="Times New Roman" pitchFamily="16" charset="0"/>
              </a:rPr>
              <a:t>полугодие 2012 года и планах</a:t>
            </a:r>
            <a:br>
              <a:rPr lang="ru-RU" sz="3200" b="1" i="0" dirty="0">
                <a:solidFill>
                  <a:srgbClr val="002060"/>
                </a:solidFill>
                <a:cs typeface="Times New Roman" pitchFamily="16" charset="0"/>
              </a:rPr>
            </a:br>
            <a:r>
              <a:rPr lang="ru-RU" sz="3200" b="1" i="0" dirty="0">
                <a:solidFill>
                  <a:srgbClr val="002060"/>
                </a:solidFill>
                <a:cs typeface="Times New Roman" pitchFamily="16" charset="0"/>
              </a:rPr>
              <a:t> на </a:t>
            </a:r>
            <a:r>
              <a:rPr lang="en-US" sz="3200" b="1" i="0" dirty="0">
                <a:solidFill>
                  <a:srgbClr val="002060"/>
                </a:solidFill>
                <a:cs typeface="Times New Roman" pitchFamily="16" charset="0"/>
              </a:rPr>
              <a:t>II</a:t>
            </a:r>
            <a:r>
              <a:rPr lang="ru-RU" sz="3200" b="1" i="0" dirty="0">
                <a:solidFill>
                  <a:srgbClr val="002060"/>
                </a:solidFill>
                <a:cs typeface="Times New Roman" pitchFamily="16" charset="0"/>
              </a:rPr>
              <a:t> </a:t>
            </a:r>
            <a:r>
              <a:rPr lang="en-US" sz="3200" b="1" i="0" dirty="0">
                <a:solidFill>
                  <a:srgbClr val="002060"/>
                </a:solidFill>
                <a:cs typeface="Times New Roman" pitchFamily="16" charset="0"/>
              </a:rPr>
              <a:t> </a:t>
            </a:r>
            <a:r>
              <a:rPr lang="ru-RU" sz="3200" b="1" i="0" dirty="0">
                <a:solidFill>
                  <a:srgbClr val="002060"/>
                </a:solidFill>
                <a:cs typeface="Times New Roman" pitchFamily="16" charset="0"/>
              </a:rPr>
              <a:t>полугодие 2012 года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4286250" y="4786313"/>
            <a:ext cx="4214813" cy="18399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spcBef>
                <a:spcPts val="800"/>
              </a:spcBef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b="1" dirty="0">
              <a:solidFill>
                <a:srgbClr val="000000"/>
              </a:solidFill>
              <a:cs typeface="Times New Roman" pitchFamily="16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928688"/>
          </a:xfrm>
          <a:prstGeom prst="rect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0" dirty="0">
                <a:solidFill>
                  <a:schemeClr val="accent6"/>
                </a:solidFill>
                <a:cs typeface="Times New Roman" pitchFamily="16" charset="0"/>
              </a:rPr>
              <a:t>Розничные цены на природный газ для населения на 2012 год  </a:t>
            </a:r>
          </a:p>
        </p:txBody>
      </p:sp>
      <p:graphicFrame>
        <p:nvGraphicFramePr>
          <p:cNvPr id="13314" name="Group 2"/>
          <p:cNvGraphicFramePr>
            <a:graphicFrameLocks noGrp="1"/>
          </p:cNvGraphicFramePr>
          <p:nvPr/>
        </p:nvGraphicFramePr>
        <p:xfrm>
          <a:off x="142844" y="1264137"/>
          <a:ext cx="8786874" cy="4976562"/>
        </p:xfrm>
        <a:graphic>
          <a:graphicData uri="http://schemas.openxmlformats.org/drawingml/2006/table">
            <a:tbl>
              <a:tblPr/>
              <a:tblGrid>
                <a:gridCol w="3373728"/>
                <a:gridCol w="1347241"/>
                <a:gridCol w="1161687"/>
                <a:gridCol w="871266"/>
                <a:gridCol w="1089082"/>
                <a:gridCol w="943870"/>
              </a:tblGrid>
              <a:tr h="285475">
                <a:tc row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Цель использования</a:t>
                      </a:r>
                    </a:p>
                  </a:txBody>
                  <a:tcPr marL="90000" marR="90000" marT="5688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2011 год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(с 1 апреля), руб./м.куб.</a:t>
                      </a:r>
                    </a:p>
                  </a:txBody>
                  <a:tcPr marL="90000" marR="90000" marT="5562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1 января 2012 года</a:t>
                      </a:r>
                    </a:p>
                  </a:txBody>
                  <a:tcPr marL="90000" marR="90000" marT="5562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1 января 2012 года</a:t>
                      </a:r>
                    </a:p>
                  </a:txBody>
                  <a:tcPr marL="90000" marR="90000" marT="5562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476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Тариф, руб./м.куб.</a:t>
                      </a:r>
                    </a:p>
                  </a:txBody>
                  <a:tcPr marL="90000" marR="90000" marT="5562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Индекс роста, %</a:t>
                      </a:r>
                    </a:p>
                  </a:txBody>
                  <a:tcPr marL="90000" marR="90000" marT="5562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Тариф, руб./м.куб.</a:t>
                      </a:r>
                    </a:p>
                  </a:txBody>
                  <a:tcPr marL="90000" marR="90000" marT="5562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Индекс роста, %</a:t>
                      </a:r>
                    </a:p>
                  </a:txBody>
                  <a:tcPr marL="90000" marR="90000" marT="5562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81136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Для отопления жилых помещений, оборудованных котлами, отопительными аппаратами и газифицирован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-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ными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 печами по установленным нормам или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при учете по</a:t>
                      </a:r>
                      <a:b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</a:b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счетчику, а также при   </a:t>
                      </a:r>
                      <a:b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</a:b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комплексном потреблении (отопление,  бытовое потребление) при наличии   общего прибора учета газа </a:t>
                      </a:r>
                    </a:p>
                  </a:txBody>
                  <a:tcPr marL="90000" marR="90000" marT="5688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3,07</a:t>
                      </a: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3,07</a:t>
                      </a: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</a:t>
                      </a: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3,53</a:t>
                      </a: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</a:t>
                      </a: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9146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Для бытового потребления газа в      </a:t>
                      </a:r>
                      <a:b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</a:b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газовых плитах и проточных           </a:t>
                      </a:r>
                      <a:b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</a:b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водонагревателях по установленным    нормам или при учете по счетчику </a:t>
                      </a:r>
                    </a:p>
                  </a:txBody>
                  <a:tcPr marL="90000" marR="90000" marT="5688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4,07</a:t>
                      </a: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4,07</a:t>
                      </a: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</a:t>
                      </a: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4,68</a:t>
                      </a: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</a:t>
                      </a: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382" name="Text Box 70"/>
          <p:cNvSpPr txBox="1">
            <a:spLocks noChangeArrowheads="1"/>
          </p:cNvSpPr>
          <p:nvPr/>
        </p:nvSpPr>
        <p:spPr bwMode="auto">
          <a:xfrm>
            <a:off x="6643688" y="928688"/>
            <a:ext cx="2000250" cy="30995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i="0" dirty="0">
                <a:solidFill>
                  <a:srgbClr val="000066"/>
                </a:solidFill>
                <a:cs typeface="Times New Roman" pitchFamily="16" charset="0"/>
              </a:rPr>
              <a:t>руб./м.куб. (с НДС)</a:t>
            </a:r>
          </a:p>
        </p:txBody>
      </p:sp>
      <p:sp>
        <p:nvSpPr>
          <p:cNvPr id="13383" name="Text Box 71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EA0DB9C2-A357-49F9-ADBE-F89302869FCD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10</a:t>
            </a:fld>
            <a:endParaRPr lang="ru-RU" sz="1400" i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928688"/>
          </a:xfrm>
          <a:prstGeom prst="rect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400" b="1" dirty="0">
              <a:solidFill>
                <a:srgbClr val="333399"/>
              </a:solidFill>
              <a:cs typeface="Times New Roman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i="0" dirty="0">
                <a:solidFill>
                  <a:schemeClr val="accent6"/>
                </a:solidFill>
                <a:cs typeface="Times New Roman" pitchFamily="16" charset="0"/>
              </a:rPr>
              <a:t>ТАРИФЫ НА СЖИЖЕННЫЙ ГАЗ ДЛЯ НАСЕЛЕНИЯ</a:t>
            </a:r>
            <a:br>
              <a:rPr lang="ru-RU" sz="2000" b="1" i="0" dirty="0">
                <a:solidFill>
                  <a:schemeClr val="accent6"/>
                </a:solidFill>
                <a:cs typeface="Times New Roman" pitchFamily="16" charset="0"/>
              </a:rPr>
            </a:br>
            <a:r>
              <a:rPr lang="ru-RU" sz="2000" b="1" i="0" dirty="0">
                <a:solidFill>
                  <a:schemeClr val="accent6"/>
                </a:solidFill>
                <a:cs typeface="Times New Roman" pitchFamily="16" charset="0"/>
              </a:rPr>
              <a:t> НА 2012 ГОД</a:t>
            </a:r>
          </a:p>
        </p:txBody>
      </p:sp>
      <p:graphicFrame>
        <p:nvGraphicFramePr>
          <p:cNvPr id="14338" name="Group 2"/>
          <p:cNvGraphicFramePr>
            <a:graphicFrameLocks noGrp="1"/>
          </p:cNvGraphicFramePr>
          <p:nvPr/>
        </p:nvGraphicFramePr>
        <p:xfrm>
          <a:off x="357158" y="1214438"/>
          <a:ext cx="8432830" cy="4598167"/>
        </p:xfrm>
        <a:graphic>
          <a:graphicData uri="http://schemas.openxmlformats.org/drawingml/2006/table">
            <a:tbl>
              <a:tblPr/>
              <a:tblGrid>
                <a:gridCol w="2786092"/>
                <a:gridCol w="1000125"/>
                <a:gridCol w="858838"/>
                <a:gridCol w="930275"/>
                <a:gridCol w="927100"/>
                <a:gridCol w="1001712"/>
                <a:gridCol w="928688"/>
              </a:tblGrid>
              <a:tr h="508000">
                <a:tc row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Цель использования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Ед.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изм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.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2011  год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Розничная цена</a:t>
                      </a:r>
                    </a:p>
                  </a:txBody>
                  <a:tcPr marL="24120" marR="24120" marT="26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207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1 января 2012 г.</a:t>
                      </a:r>
                    </a:p>
                  </a:txBody>
                  <a:tcPr marL="24120" marR="24120" marT="26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Индекс роста, %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с 1 июля 2012 г.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Индекс роста, %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80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От групповой резервуарной установки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руб. /кг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20,29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20,29</a:t>
                      </a:r>
                    </a:p>
                  </a:txBody>
                  <a:tcPr marL="24120" marR="24120" marT="26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23,33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От индивидуальной газобаллонной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установки: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-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доставкой до потребителя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руб. /кг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30,89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30,89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35,52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-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места промежуточного хранения (склада)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руб. /кг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28,09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28,09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32,31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Баллон ёмкостью сжиженного газа: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90000" marR="90000" marT="58140" marB="4680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-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доставкой до потребителя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руб./баллон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648,70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648,70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746,00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9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-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места промежуточного хранения (склада)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руб./баллон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590,00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590,00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678,50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</a:t>
                      </a:r>
                    </a:p>
                  </a:txBody>
                  <a:tcPr marL="24120" marR="24120" marT="26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522" name="Text Box 186"/>
          <p:cNvSpPr txBox="1">
            <a:spLocks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5F4F8110-606E-4691-B5E5-9E901EF42AF2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11</a:t>
            </a:fld>
            <a:endParaRPr lang="ru-RU" sz="1400" i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000125"/>
          </a:xfrm>
          <a:prstGeom prst="rect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i="0" dirty="0">
                <a:solidFill>
                  <a:schemeClr val="accent6"/>
                </a:solidFill>
                <a:cs typeface="Times New Roman" pitchFamily="16" charset="0"/>
              </a:rPr>
              <a:t>Подведены итоги регулирования 2011 года (на 2012 год) </a:t>
            </a: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539750" y="1619250"/>
            <a:ext cx="3960813" cy="3959225"/>
          </a:xfrm>
          <a:prstGeom prst="rect">
            <a:avLst/>
          </a:prstGeom>
          <a:solidFill>
            <a:srgbClr val="D2D2F4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i="0" dirty="0">
                <a:solidFill>
                  <a:srgbClr val="000066"/>
                </a:solidFill>
                <a:cs typeface="Times New Roman" pitchFamily="16" charset="0"/>
              </a:rPr>
              <a:t>Предельный максимальный рост тарифов на тепловую энергию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dirty="0">
              <a:solidFill>
                <a:srgbClr val="000066"/>
              </a:solidFill>
              <a:cs typeface="Times New Roman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i="0" dirty="0">
                <a:solidFill>
                  <a:srgbClr val="C00000"/>
                </a:solidFill>
                <a:cs typeface="Times New Roman" pitchFamily="16" charset="0"/>
              </a:rPr>
              <a:t>111,8% </a:t>
            </a:r>
            <a:r>
              <a:rPr lang="ru-RU" sz="2000" b="1" i="0" dirty="0">
                <a:solidFill>
                  <a:srgbClr val="000066"/>
                </a:solidFill>
                <a:cs typeface="Times New Roman" pitchFamily="16" charset="0"/>
              </a:rPr>
              <a:t>в целом по году,</a:t>
            </a:r>
          </a:p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i="0" dirty="0">
                <a:solidFill>
                  <a:srgbClr val="000066"/>
                </a:solidFill>
                <a:cs typeface="Times New Roman" pitchFamily="16" charset="0"/>
              </a:rPr>
              <a:t>В 2 этапа: 01.07.2012 – 106,0%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i="0" dirty="0">
                <a:solidFill>
                  <a:srgbClr val="000066"/>
                </a:solidFill>
                <a:cs typeface="Times New Roman" pitchFamily="16" charset="0"/>
              </a:rPr>
              <a:t>               01.09.2012 – 105,5%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i="0" dirty="0">
              <a:solidFill>
                <a:srgbClr val="000066"/>
              </a:solidFill>
              <a:cs typeface="Times New Roman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i="0" dirty="0">
              <a:solidFill>
                <a:srgbClr val="000066"/>
              </a:solidFill>
              <a:cs typeface="Times New Roman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0" dirty="0">
                <a:solidFill>
                  <a:srgbClr val="C00000"/>
                </a:solidFill>
                <a:cs typeface="Times New Roman" pitchFamily="16" charset="0"/>
              </a:rPr>
              <a:t>Факт – 106,1%</a:t>
            </a: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4859338" y="1619250"/>
            <a:ext cx="3959225" cy="3959225"/>
          </a:xfrm>
          <a:prstGeom prst="rect">
            <a:avLst/>
          </a:prstGeom>
          <a:solidFill>
            <a:srgbClr val="D2D2F4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i="0" dirty="0" smtClean="0">
                <a:solidFill>
                  <a:srgbClr val="000066"/>
                </a:solidFill>
                <a:cs typeface="Times New Roman" pitchFamily="16" charset="0"/>
              </a:rPr>
              <a:t>Предельный </a:t>
            </a:r>
            <a:r>
              <a:rPr lang="ru-RU" sz="2000" b="1" i="0" dirty="0">
                <a:solidFill>
                  <a:srgbClr val="000066"/>
                </a:solidFill>
                <a:cs typeface="Times New Roman" pitchFamily="16" charset="0"/>
              </a:rPr>
              <a:t>максимальный рост тарифов в сфере водоснабжения, водоотведения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dirty="0">
              <a:solidFill>
                <a:srgbClr val="000066"/>
              </a:solidFill>
              <a:cs typeface="Times New Roman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i="0" dirty="0">
                <a:solidFill>
                  <a:srgbClr val="C00000"/>
                </a:solidFill>
                <a:cs typeface="Times New Roman" pitchFamily="16" charset="0"/>
              </a:rPr>
              <a:t>111,3%</a:t>
            </a:r>
            <a:r>
              <a:rPr lang="ru-RU" sz="2000" b="1" i="0" dirty="0">
                <a:solidFill>
                  <a:srgbClr val="000066"/>
                </a:solidFill>
                <a:cs typeface="Times New Roman" pitchFamily="16" charset="0"/>
              </a:rPr>
              <a:t> в целом по году,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i="0" dirty="0">
                <a:solidFill>
                  <a:srgbClr val="000066"/>
                </a:solidFill>
                <a:cs typeface="Times New Roman" pitchFamily="16" charset="0"/>
              </a:rPr>
              <a:t>В 2 этапа: 01.07.2012 – 106,0%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i="0" dirty="0">
                <a:solidFill>
                  <a:srgbClr val="000066"/>
                </a:solidFill>
                <a:cs typeface="Times New Roman" pitchFamily="16" charset="0"/>
              </a:rPr>
              <a:t>                 01.09.2012 – 105,0%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2000" i="0" dirty="0">
              <a:solidFill>
                <a:srgbClr val="000066"/>
              </a:solidFill>
              <a:cs typeface="Times New Roman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0" dirty="0">
                <a:solidFill>
                  <a:srgbClr val="C00000"/>
                </a:solidFill>
                <a:cs typeface="Times New Roman" pitchFamily="16" charset="0"/>
              </a:rPr>
              <a:t>Факт – 109,0%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5B6FDC42-4444-4258-B731-79E176EB4D5E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12</a:t>
            </a:fld>
            <a:endParaRPr lang="ru-RU" sz="1400" i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714356"/>
          </a:xfrm>
          <a:solidFill>
            <a:srgbClr val="9BE5FF"/>
          </a:solidFill>
        </p:spPr>
        <p:txBody>
          <a:bodyPr/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Предельный индекс роста платы граждан </a:t>
            </a:r>
            <a:b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</a:rPr>
              <a:t>за коммунальные услуги на 2012 год</a:t>
            </a:r>
          </a:p>
        </p:txBody>
      </p:sp>
      <p:graphicFrame>
        <p:nvGraphicFramePr>
          <p:cNvPr id="24625" name="Group 49"/>
          <p:cNvGraphicFramePr>
            <a:graphicFrameLocks noGrp="1"/>
          </p:cNvGraphicFramePr>
          <p:nvPr/>
        </p:nvGraphicFramePr>
        <p:xfrm>
          <a:off x="357158" y="1000111"/>
          <a:ext cx="8572560" cy="5085731"/>
        </p:xfrm>
        <a:graphic>
          <a:graphicData uri="http://schemas.openxmlformats.org/drawingml/2006/table">
            <a:tbl>
              <a:tblPr/>
              <a:tblGrid>
                <a:gridCol w="833631"/>
                <a:gridCol w="4065215"/>
                <a:gridCol w="1836013"/>
                <a:gridCol w="1837701"/>
              </a:tblGrid>
              <a:tr h="38505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№ 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п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/</a:t>
                      </a:r>
                      <a:r>
                        <a:rPr kumimoji="0" lang="ru-RU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п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Вид услуги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Индекс роста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37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2011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2012*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с 01.07.2012 г.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0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Электроснабжение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110% 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106%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20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2.1.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2.2.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Газоснабжение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Природный газ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Сжиженный газ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117%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115%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115%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115%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0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Теплоснабжение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112,5% 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111,8%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05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4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Водоснабжение, водоотведение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112,3% 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111,3%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3267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5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Плата граждан за коммунальные услуги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115%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112-115%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99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Факт       113,5%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lang="ru-RU" sz="2000" b="1" dirty="0" smtClean="0">
                        <a:solidFill>
                          <a:srgbClr val="C00000"/>
                        </a:solidFill>
                      </a:endParaRPr>
                    </a:p>
                    <a:p>
                      <a:pPr algn="ctr">
                        <a:lnSpc>
                          <a:spcPct val="95000"/>
                        </a:lnSpc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</a:rPr>
                        <a:t>Факт</a:t>
                      </a:r>
                    </a:p>
                    <a:p>
                      <a:pPr algn="ctr">
                        <a:lnSpc>
                          <a:spcPct val="95000"/>
                        </a:lnSpc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lang="ru-RU" sz="2000" b="1" dirty="0" smtClean="0">
                          <a:solidFill>
                            <a:srgbClr val="C00000"/>
                          </a:solidFill>
                        </a:rPr>
                        <a:t>112,0%</a:t>
                      </a:r>
                    </a:p>
                    <a:p>
                      <a:pPr algn="ctr">
                        <a:lnSpc>
                          <a:spcPct val="95000"/>
                        </a:lnSpc>
                        <a:buClrTx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49" name="Text Box 49"/>
          <p:cNvSpPr txBox="1">
            <a:spLocks noChangeArrowheads="1"/>
          </p:cNvSpPr>
          <p:nvPr/>
        </p:nvSpPr>
        <p:spPr bwMode="auto">
          <a:xfrm>
            <a:off x="395288" y="6072206"/>
            <a:ext cx="84978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600" dirty="0"/>
              <a:t>*</a:t>
            </a:r>
            <a:r>
              <a:rPr lang="ru-RU" sz="1800" b="1" i="0" dirty="0">
                <a:solidFill>
                  <a:srgbClr val="000066"/>
                </a:solidFill>
              </a:rPr>
              <a:t>В соответствии с Прогнозом социально-экономического развития Российской Федерации на 2012 год и плановый период 2013 и 2014 годов</a:t>
            </a:r>
          </a:p>
        </p:txBody>
      </p:sp>
      <p:sp>
        <p:nvSpPr>
          <p:cNvPr id="21550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8215338" y="6429396"/>
            <a:ext cx="571504" cy="292079"/>
          </a:xfrm>
          <a:noFill/>
        </p:spPr>
        <p:txBody>
          <a:bodyPr/>
          <a:lstStyle/>
          <a:p>
            <a:fld id="{3048A382-FA29-4F80-A55F-7E2ECFBAA074}" type="slidenum">
              <a:rPr lang="ru-RU" smtClean="0">
                <a:cs typeface="Arial Unicode MS" pitchFamily="32" charset="0"/>
              </a:rPr>
              <a:pPr/>
              <a:t>13</a:t>
            </a:fld>
            <a:endParaRPr lang="ru-RU" dirty="0" smtClean="0">
              <a:cs typeface="Arial Unicode MS" pitchFamily="3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071563"/>
          </a:xfrm>
          <a:prstGeom prst="rect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i="0" dirty="0">
                <a:solidFill>
                  <a:schemeClr val="accent6">
                    <a:lumMod val="75000"/>
                  </a:schemeClr>
                </a:solidFill>
                <a:cs typeface="Times New Roman" pitchFamily="16" charset="0"/>
              </a:rPr>
              <a:t>Мониторинг изменения платы граждан </a:t>
            </a:r>
            <a:br>
              <a:rPr lang="ru-RU" sz="2800" b="1" i="0" dirty="0">
                <a:solidFill>
                  <a:schemeClr val="accent6">
                    <a:lumMod val="75000"/>
                  </a:schemeClr>
                </a:solidFill>
                <a:cs typeface="Times New Roman" pitchFamily="16" charset="0"/>
              </a:rPr>
            </a:br>
            <a:r>
              <a:rPr lang="ru-RU" sz="2800" b="1" i="0" dirty="0">
                <a:solidFill>
                  <a:schemeClr val="accent6">
                    <a:lumMod val="75000"/>
                  </a:schemeClr>
                </a:solidFill>
                <a:cs typeface="Times New Roman" pitchFamily="16" charset="0"/>
              </a:rPr>
              <a:t>за коммунальные услуги в 2012 году</a:t>
            </a: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214313" y="1412875"/>
            <a:ext cx="8715375" cy="1325620"/>
          </a:xfrm>
          <a:prstGeom prst="rect">
            <a:avLst/>
          </a:prstGeom>
          <a:solidFill>
            <a:srgbClr val="CCECFF"/>
          </a:solidFill>
          <a:ln w="9360">
            <a:solidFill>
              <a:srgbClr val="2E2ECB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wrap="square" lIns="90000" tIns="46800" rIns="90000" bIns="46800">
            <a:spAutoFit/>
          </a:bodyPr>
          <a:lstStyle/>
          <a:p>
            <a:pPr>
              <a:buFont typeface="Times New Roman" pitchFamily="16" charset="0"/>
              <a:buChar char="-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i="0" dirty="0">
                <a:solidFill>
                  <a:srgbClr val="000000"/>
                </a:solidFill>
                <a:cs typeface="Times New Roman" pitchFamily="16" charset="0"/>
              </a:rPr>
              <a:t>Средний рост платы граждан за коммунальные услуги по региону </a:t>
            </a:r>
            <a:r>
              <a:rPr lang="ru-RU" sz="2000" i="0" dirty="0">
                <a:solidFill>
                  <a:srgbClr val="000000"/>
                </a:solidFill>
                <a:cs typeface="Times New Roman" pitchFamily="16" charset="0"/>
              </a:rPr>
              <a:t>составил </a:t>
            </a:r>
            <a:r>
              <a:rPr lang="ru-RU" sz="2000" b="1" i="0" dirty="0">
                <a:solidFill>
                  <a:srgbClr val="C00000"/>
                </a:solidFill>
                <a:cs typeface="Times New Roman" pitchFamily="16" charset="0"/>
              </a:rPr>
              <a:t>112%</a:t>
            </a:r>
            <a:r>
              <a:rPr lang="ru-RU" sz="2000" i="0" dirty="0">
                <a:solidFill>
                  <a:srgbClr val="000000"/>
                </a:solidFill>
                <a:cs typeface="Times New Roman" pitchFamily="16" charset="0"/>
              </a:rPr>
              <a:t> к уровню 2011 года</a:t>
            </a:r>
          </a:p>
          <a:p>
            <a:pPr>
              <a:buFont typeface="Times New Roman" pitchFamily="16" charset="0"/>
              <a:buChar char="-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i="0" dirty="0">
                <a:solidFill>
                  <a:srgbClr val="000000"/>
                </a:solidFill>
                <a:cs typeface="Times New Roman" pitchFamily="16" charset="0"/>
              </a:rPr>
              <a:t>В </a:t>
            </a:r>
            <a:r>
              <a:rPr lang="ru-RU" sz="2000" b="1" i="0" dirty="0">
                <a:solidFill>
                  <a:srgbClr val="C00000"/>
                </a:solidFill>
                <a:cs typeface="Times New Roman" pitchFamily="16" charset="0"/>
              </a:rPr>
              <a:t>27 из 167 </a:t>
            </a:r>
            <a:r>
              <a:rPr lang="ru-RU" sz="2000" i="0" dirty="0">
                <a:solidFill>
                  <a:srgbClr val="000000"/>
                </a:solidFill>
                <a:cs typeface="Times New Roman" pitchFamily="16" charset="0"/>
              </a:rPr>
              <a:t>муниципальных образований Костромской области рост размера платы граждан за КУ превышает 112%</a:t>
            </a:r>
          </a:p>
        </p:txBody>
      </p:sp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1714480" y="2928934"/>
            <a:ext cx="5715040" cy="785815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360">
            <a:solidFill>
              <a:srgbClr val="2E2ECB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b="1" dirty="0">
                <a:solidFill>
                  <a:srgbClr val="000000"/>
                </a:solidFill>
                <a:cs typeface="Times New Roman" pitchFamily="16" charset="0"/>
              </a:rPr>
              <a:t>Основные причины превышения</a:t>
            </a: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214313" y="4286250"/>
            <a:ext cx="2000233" cy="2357438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360">
            <a:solidFill>
              <a:srgbClr val="2E2ECB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 i="0" dirty="0">
                <a:solidFill>
                  <a:srgbClr val="000000"/>
                </a:solidFill>
                <a:cs typeface="Times New Roman" pitchFamily="16" charset="0"/>
              </a:rPr>
              <a:t>В качестве топлива используется дорогостоящие – мазут и электроэнергия</a:t>
            </a:r>
          </a:p>
        </p:txBody>
      </p:sp>
      <p:sp>
        <p:nvSpPr>
          <p:cNvPr id="17413" name="AutoShape 5"/>
          <p:cNvSpPr>
            <a:spLocks noChangeArrowheads="1"/>
          </p:cNvSpPr>
          <p:nvPr/>
        </p:nvSpPr>
        <p:spPr bwMode="auto">
          <a:xfrm>
            <a:off x="2357422" y="4286250"/>
            <a:ext cx="2143139" cy="2357438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360">
            <a:solidFill>
              <a:srgbClr val="2E2ECB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 i="0" dirty="0">
                <a:solidFill>
                  <a:srgbClr val="000000"/>
                </a:solidFill>
                <a:cs typeface="Times New Roman" pitchFamily="16" charset="0"/>
              </a:rPr>
              <a:t>Не доведение до 100% доли платы граждан за коммунальные услуги с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 i="0" dirty="0">
                <a:solidFill>
                  <a:srgbClr val="000000"/>
                </a:solidFill>
                <a:cs typeface="Times New Roman" pitchFamily="16" charset="0"/>
              </a:rPr>
              <a:t>2005 год</a:t>
            </a:r>
            <a:r>
              <a:rPr lang="ru-RU" sz="1600" i="0" dirty="0">
                <a:solidFill>
                  <a:srgbClr val="000000"/>
                </a:solidFill>
                <a:cs typeface="Times New Roman" pitchFamily="16" charset="0"/>
              </a:rPr>
              <a:t>а</a:t>
            </a:r>
          </a:p>
        </p:txBody>
      </p:sp>
      <p:sp>
        <p:nvSpPr>
          <p:cNvPr id="17414" name="AutoShape 6"/>
          <p:cNvSpPr>
            <a:spLocks noChangeArrowheads="1"/>
          </p:cNvSpPr>
          <p:nvPr/>
        </p:nvSpPr>
        <p:spPr bwMode="auto">
          <a:xfrm>
            <a:off x="4643438" y="4286256"/>
            <a:ext cx="2000250" cy="2357438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360">
            <a:solidFill>
              <a:srgbClr val="2E2ECB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 i="0" dirty="0">
                <a:solidFill>
                  <a:srgbClr val="000000"/>
                </a:solidFill>
                <a:cs typeface="Times New Roman" pitchFamily="16" charset="0"/>
              </a:rPr>
              <a:t>Необходимость исполнения обязательств по 185-ФЗ (Фонд реформирования ЖКХ)</a:t>
            </a:r>
          </a:p>
        </p:txBody>
      </p:sp>
      <p:sp>
        <p:nvSpPr>
          <p:cNvPr id="17415" name="AutoShape 7"/>
          <p:cNvSpPr>
            <a:spLocks noChangeArrowheads="1"/>
          </p:cNvSpPr>
          <p:nvPr/>
        </p:nvSpPr>
        <p:spPr bwMode="auto">
          <a:xfrm>
            <a:off x="6786578" y="4286256"/>
            <a:ext cx="2071702" cy="2286000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360">
            <a:solidFill>
              <a:srgbClr val="2E2ECB"/>
            </a:solidFill>
            <a:miter lim="800000"/>
            <a:headEnd/>
            <a:tailEnd/>
          </a:ln>
          <a:effectLst>
            <a:outerShdw dist="20160" dir="5400000" algn="ctr" rotWithShape="0">
              <a:srgbClr val="000000">
                <a:alpha val="38034"/>
              </a:srgbClr>
            </a:outerShdw>
          </a:effectLst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 i="0" dirty="0">
                <a:solidFill>
                  <a:srgbClr val="000000"/>
                </a:solidFill>
                <a:cs typeface="Times New Roman" pitchFamily="16" charset="0"/>
              </a:rPr>
              <a:t>Не принятие мер органами местного самоуправления по оптимизации оказания жилищно-коммунальных услуг населени</a:t>
            </a:r>
            <a:r>
              <a:rPr lang="ru-RU" sz="1600" i="0" dirty="0">
                <a:solidFill>
                  <a:srgbClr val="000000"/>
                </a:solidFill>
                <a:cs typeface="Times New Roman" pitchFamily="16" charset="0"/>
              </a:rPr>
              <a:t>ю</a:t>
            </a:r>
          </a:p>
        </p:txBody>
      </p:sp>
      <p:cxnSp>
        <p:nvCxnSpPr>
          <p:cNvPr id="17416" name="AutoShape 8"/>
          <p:cNvCxnSpPr>
            <a:cxnSpLocks noChangeShapeType="1"/>
          </p:cNvCxnSpPr>
          <p:nvPr/>
        </p:nvCxnSpPr>
        <p:spPr bwMode="auto">
          <a:xfrm rot="10800000" flipV="1">
            <a:off x="3143242" y="3714751"/>
            <a:ext cx="642941" cy="571499"/>
          </a:xfrm>
          <a:prstGeom prst="straightConnector1">
            <a:avLst/>
          </a:prstGeom>
          <a:noFill/>
          <a:ln w="9360">
            <a:solidFill>
              <a:srgbClr val="262699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417" name="AutoShape 9"/>
          <p:cNvCxnSpPr>
            <a:cxnSpLocks noChangeShapeType="1"/>
            <a:endCxn id="17414" idx="0"/>
          </p:cNvCxnSpPr>
          <p:nvPr/>
        </p:nvCxnSpPr>
        <p:spPr bwMode="auto">
          <a:xfrm rot="16200000" flipH="1">
            <a:off x="5143505" y="3786198"/>
            <a:ext cx="571496" cy="428620"/>
          </a:xfrm>
          <a:prstGeom prst="straightConnector1">
            <a:avLst/>
          </a:prstGeom>
          <a:noFill/>
          <a:ln w="9360">
            <a:solidFill>
              <a:srgbClr val="262699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418" name="AutoShape 10"/>
          <p:cNvCxnSpPr>
            <a:cxnSpLocks noChangeShapeType="1"/>
          </p:cNvCxnSpPr>
          <p:nvPr/>
        </p:nvCxnSpPr>
        <p:spPr bwMode="auto">
          <a:xfrm rot="10800000" flipV="1">
            <a:off x="1428728" y="3714752"/>
            <a:ext cx="1785950" cy="500066"/>
          </a:xfrm>
          <a:prstGeom prst="straightConnector1">
            <a:avLst/>
          </a:prstGeom>
          <a:noFill/>
          <a:ln w="9360">
            <a:solidFill>
              <a:srgbClr val="262699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419" name="AutoShape 11"/>
          <p:cNvCxnSpPr>
            <a:cxnSpLocks noChangeShapeType="1"/>
            <a:endCxn id="17415" idx="0"/>
          </p:cNvCxnSpPr>
          <p:nvPr/>
        </p:nvCxnSpPr>
        <p:spPr bwMode="auto">
          <a:xfrm>
            <a:off x="5857884" y="3714752"/>
            <a:ext cx="1964545" cy="571504"/>
          </a:xfrm>
          <a:prstGeom prst="straightConnector1">
            <a:avLst/>
          </a:prstGeom>
          <a:noFill/>
          <a:ln w="9360">
            <a:solidFill>
              <a:srgbClr val="262699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6715125" y="6500834"/>
            <a:ext cx="2286000" cy="35716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AC7E8CFE-62F4-452B-83ED-6D77C22882E7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14</a:t>
            </a:fld>
            <a:endParaRPr lang="ru-RU" sz="1400" i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0" y="1"/>
            <a:ext cx="9144000" cy="833178"/>
          </a:xfrm>
          <a:prstGeom prst="rect">
            <a:avLst/>
          </a:prstGeom>
          <a:solidFill>
            <a:srgbClr val="91CAFD"/>
          </a:solidFill>
          <a:ln w="9525">
            <a:noFill/>
            <a:round/>
            <a:headEnd/>
            <a:tailEnd/>
          </a:ln>
        </p:spPr>
        <p:txBody>
          <a:bodyPr wrap="square" lIns="90000" tIns="46800" rIns="90000" bIns="46800" anchor="ctr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ru-RU" sz="1600" b="1" dirty="0">
                <a:solidFill>
                  <a:srgbClr val="000000"/>
                </a:solidFill>
                <a:cs typeface="Times New Roman" pitchFamily="16" charset="0"/>
              </a:rPr>
              <a:t> </a:t>
            </a:r>
            <a:r>
              <a:rPr lang="ru-RU" sz="2800" b="1" i="0" dirty="0">
                <a:solidFill>
                  <a:schemeClr val="accent6"/>
                </a:solidFill>
                <a:cs typeface="Times New Roman" pitchFamily="16" charset="0"/>
              </a:rPr>
              <a:t>Тарифы на услуги транспорта за 2011- 2012 годы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sz="2000" b="1" dirty="0">
              <a:solidFill>
                <a:srgbClr val="002060"/>
              </a:solidFill>
              <a:cs typeface="Times New Roman" pitchFamily="16" charset="0"/>
            </a:endParaRPr>
          </a:p>
        </p:txBody>
      </p:sp>
      <p:graphicFrame>
        <p:nvGraphicFramePr>
          <p:cNvPr id="24657" name="Group 81"/>
          <p:cNvGraphicFramePr>
            <a:graphicFrameLocks noGrp="1"/>
          </p:cNvGraphicFramePr>
          <p:nvPr/>
        </p:nvGraphicFramePr>
        <p:xfrm>
          <a:off x="214282" y="848598"/>
          <a:ext cx="8715436" cy="5935752"/>
        </p:xfrm>
        <a:graphic>
          <a:graphicData uri="http://schemas.openxmlformats.org/drawingml/2006/table">
            <a:tbl>
              <a:tblPr/>
              <a:tblGrid>
                <a:gridCol w="2857520"/>
                <a:gridCol w="1928826"/>
                <a:gridCol w="1589925"/>
                <a:gridCol w="1558897"/>
                <a:gridCol w="780268"/>
              </a:tblGrid>
              <a:tr h="49450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Вид перевозки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Единица измерения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Тариф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на 2011 год, (руб.)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Тариф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на 2012 год, (руб.)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% роста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46623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1. Перевозки пассажиров автомобильным транспортом: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3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anchor="ctr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29785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- пригородное сообщение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пас.км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1,43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1,65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115,3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46623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- междугородное сообщение (с мягкими сиденьями)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 пас. км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1,76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1,99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113,1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027884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2. Перевозки пассажиров транспортом общего пользования в городском сообщении г. Кострома: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автомобильным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электрическим 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 поездка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15,34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14,80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18,56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16,74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121,0 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113,1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101745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3. Перевозки пассажиров внутренним водным транспортом по направлениям: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Кострома- Сады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Кострома -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Борщино</a:t>
                      </a: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 поездка 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29-00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20,00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          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       33-00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       23-00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113,8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466235">
                <a:tc rowSpan="2"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4. Перевозки пассажиров воздушным транспортом (на местных авиалиниях) с НДС,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за 1 поездку по маршруту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МИ – 2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Кострома –Кинешма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253,0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278,0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110,0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946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АН – 2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Кострома-Шарья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820,0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902,0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110,0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615838">
                <a:tc rowSpan="2"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5. Транспортные услуги на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желез-нодорожных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путях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необщего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пользования ( без НДС)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пропуск вагонов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Char char="-"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подача и уборка вагонов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Вагон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551,0 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581,0 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105,4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674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Вагон</a:t>
                      </a:r>
                    </a:p>
                  </a:txBody>
                  <a:tcPr marL="90000" marR="90000" marT="5436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3096,0 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         3266,00 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ts val="350"/>
                        </a:spcBef>
                        <a:spcAft>
                          <a:spcPct val="0"/>
                        </a:spcAft>
                        <a:buClr>
                          <a:srgbClr val="000000"/>
                        </a:buClr>
                        <a:buSzPct val="100000"/>
                        <a:buFont typeface="Times New Roman" pitchFamily="16" charset="0"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105,5</a:t>
                      </a:r>
                    </a:p>
                  </a:txBody>
                  <a:tcPr marL="90000" marR="90000" marT="55620" marB="46800" horzOverflow="overflow">
                    <a:lnL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6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23621" name="Text Box 164"/>
          <p:cNvSpPr txBox="1">
            <a:spLocks noChangeArrowheads="1"/>
          </p:cNvSpPr>
          <p:nvPr/>
        </p:nvSpPr>
        <p:spPr bwMode="auto">
          <a:xfrm>
            <a:off x="7010400" y="6429375"/>
            <a:ext cx="2133600" cy="428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algn="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fld id="{8B76B63D-242A-4A68-AF39-E46CA8824A90}" type="slidenum">
              <a:rPr lang="ru-RU" sz="1400">
                <a:solidFill>
                  <a:srgbClr val="000000"/>
                </a:solidFill>
              </a:rPr>
              <a:pPr algn="r">
                <a:tabLst>
                  <a:tab pos="0" algn="l"/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</a:pPr>
              <a:t>15</a:t>
            </a:fld>
            <a:endParaRPr lang="ru-RU" sz="14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9144000" cy="935038"/>
          </a:xfrm>
          <a:prstGeom prst="rect">
            <a:avLst/>
          </a:prstGeom>
          <a:solidFill>
            <a:srgbClr val="99CC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 i="0" dirty="0">
                <a:solidFill>
                  <a:schemeClr val="accent6">
                    <a:lumMod val="75000"/>
                  </a:schemeClr>
                </a:solidFill>
              </a:rPr>
              <a:t>РЕГУЛИРОВАНИЕ ЦЕН (ТАРИФОВ, НАДБАВОК)  НА СОЦИАЛЬНО - ЗНАЧИМЫЕ  УСЛУГИ ПО 10 НАПРАВЛЕНИЯМ, В ТОМ ЧИСЛЕ ПО ОСНОВНЫМ</a:t>
            </a:r>
            <a:r>
              <a:rPr lang="ru-RU" sz="1600" i="0" dirty="0">
                <a:solidFill>
                  <a:schemeClr val="accent6">
                    <a:lumMod val="75000"/>
                  </a:schemeClr>
                </a:solidFill>
              </a:rPr>
              <a:t>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179388" y="1412875"/>
            <a:ext cx="3178175" cy="1444625"/>
          </a:xfrm>
          <a:prstGeom prst="rect">
            <a:avLst/>
          </a:prstGeom>
          <a:solidFill>
            <a:srgbClr val="CCEC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i="0" dirty="0">
                <a:solidFill>
                  <a:srgbClr val="000000"/>
                </a:solidFill>
              </a:rPr>
              <a:t>Лекарственные средства, включённые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i="0" dirty="0">
                <a:solidFill>
                  <a:srgbClr val="000000"/>
                </a:solidFill>
              </a:rPr>
              <a:t>в перечень ЖНВЛП 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79388" y="3071813"/>
            <a:ext cx="3178175" cy="642937"/>
          </a:xfrm>
          <a:prstGeom prst="rect">
            <a:avLst/>
          </a:prstGeom>
          <a:solidFill>
            <a:srgbClr val="CCEC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i="0" dirty="0">
                <a:solidFill>
                  <a:srgbClr val="000000"/>
                </a:solidFill>
              </a:rPr>
              <a:t>Социальные услуги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14313" y="3786188"/>
            <a:ext cx="3143250" cy="571500"/>
          </a:xfrm>
          <a:prstGeom prst="rect">
            <a:avLst/>
          </a:prstGeom>
          <a:solidFill>
            <a:srgbClr val="CCEC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i="0" dirty="0">
                <a:solidFill>
                  <a:srgbClr val="000000"/>
                </a:solidFill>
              </a:rPr>
              <a:t>Продукты детского питания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79388" y="4437063"/>
            <a:ext cx="3178175" cy="992187"/>
          </a:xfrm>
          <a:prstGeom prst="rect">
            <a:avLst/>
          </a:prstGeom>
          <a:solidFill>
            <a:srgbClr val="CCEC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i="0" dirty="0">
                <a:solidFill>
                  <a:srgbClr val="000000"/>
                </a:solidFill>
              </a:rPr>
              <a:t>Продукция (товары), реализуемая на предприятиях общественного питания при </a:t>
            </a:r>
            <a:r>
              <a:rPr lang="ru-RU" sz="1600" i="0" dirty="0" err="1">
                <a:solidFill>
                  <a:srgbClr val="000000"/>
                </a:solidFill>
              </a:rPr>
              <a:t>общеобразо-вательных</a:t>
            </a:r>
            <a:r>
              <a:rPr lang="ru-RU" sz="1600" i="0" dirty="0">
                <a:solidFill>
                  <a:srgbClr val="000000"/>
                </a:solidFill>
              </a:rPr>
              <a:t> учреждениях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14313" y="5572125"/>
            <a:ext cx="3143250" cy="865188"/>
          </a:xfrm>
          <a:prstGeom prst="rect">
            <a:avLst/>
          </a:prstGeom>
          <a:solidFill>
            <a:srgbClr val="CCEC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i="0" dirty="0">
                <a:solidFill>
                  <a:srgbClr val="000000"/>
                </a:solidFill>
              </a:rPr>
              <a:t>Проведение государственного технического осмотра, хранение  транспортных средств</a:t>
            </a:r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>
            <a:off x="4284663" y="1989138"/>
            <a:ext cx="790575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4" name="Line 8"/>
          <p:cNvSpPr>
            <a:spLocks noChangeShapeType="1"/>
          </p:cNvSpPr>
          <p:nvPr/>
        </p:nvSpPr>
        <p:spPr bwMode="auto">
          <a:xfrm>
            <a:off x="4284663" y="3284538"/>
            <a:ext cx="136683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aphicFrame>
        <p:nvGraphicFramePr>
          <p:cNvPr id="19465" name="Group 9"/>
          <p:cNvGraphicFramePr>
            <a:graphicFrameLocks noGrp="1"/>
          </p:cNvGraphicFramePr>
          <p:nvPr/>
        </p:nvGraphicFramePr>
        <p:xfrm>
          <a:off x="3857625" y="1071563"/>
          <a:ext cx="4964113" cy="2022840"/>
        </p:xfrm>
        <a:graphic>
          <a:graphicData uri="http://schemas.openxmlformats.org/drawingml/2006/table">
            <a:tbl>
              <a:tblPr/>
              <a:tblGrid>
                <a:gridCol w="2247900"/>
                <a:gridCol w="1536700"/>
                <a:gridCol w="1179513"/>
              </a:tblGrid>
              <a:tr h="560388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Ценовые группы</a:t>
                      </a:r>
                    </a:p>
                  </a:txBody>
                  <a:tcPr marL="90000" marR="90000" marT="72000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Предельная оптовая надбавка, %</a:t>
                      </a:r>
                    </a:p>
                  </a:txBody>
                  <a:tcPr marL="90000" marR="90000" marT="657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Предельная розничная надбавка, %</a:t>
                      </a:r>
                    </a:p>
                  </a:txBody>
                  <a:tcPr marL="90000" marR="90000" marT="657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До 50 руб.</a:t>
                      </a:r>
                    </a:p>
                  </a:txBody>
                  <a:tcPr marL="90000" marR="90000" marT="69480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19,0</a:t>
                      </a:r>
                    </a:p>
                  </a:txBody>
                  <a:tcPr marL="90000" marR="90000" marT="72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33,0</a:t>
                      </a:r>
                    </a:p>
                  </a:txBody>
                  <a:tcPr marL="90000" marR="90000" marT="72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Свыше 50 руб. до 500 руб.</a:t>
                      </a:r>
                    </a:p>
                  </a:txBody>
                  <a:tcPr marL="90000" marR="90000" marT="69480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16,5</a:t>
                      </a:r>
                    </a:p>
                  </a:txBody>
                  <a:tcPr marL="90000" marR="90000" marT="72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27,0</a:t>
                      </a:r>
                    </a:p>
                  </a:txBody>
                  <a:tcPr marL="90000" marR="90000" marT="72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Свыше 500 руб.</a:t>
                      </a:r>
                    </a:p>
                  </a:txBody>
                  <a:tcPr marL="90000" marR="90000" marT="69480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14,0</a:t>
                      </a:r>
                    </a:p>
                  </a:txBody>
                  <a:tcPr marL="90000" marR="90000" marT="72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17,0</a:t>
                      </a:r>
                    </a:p>
                  </a:txBody>
                  <a:tcPr marL="90000" marR="90000" marT="72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43973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Наркотические средства и психотропные вещества</a:t>
                      </a:r>
                    </a:p>
                  </a:txBody>
                  <a:tcPr marL="90000" marR="90000" marT="66960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30,0</a:t>
                      </a:r>
                    </a:p>
                  </a:txBody>
                  <a:tcPr marL="90000" marR="90000" marT="72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2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45,0</a:t>
                      </a:r>
                    </a:p>
                  </a:txBody>
                  <a:tcPr marL="90000" marR="90000" marT="72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519" name="Group 63"/>
          <p:cNvGraphicFramePr>
            <a:graphicFrameLocks noGrp="1"/>
          </p:cNvGraphicFramePr>
          <p:nvPr/>
        </p:nvGraphicFramePr>
        <p:xfrm>
          <a:off x="3857625" y="3143250"/>
          <a:ext cx="4965700" cy="571500"/>
        </p:xfrm>
        <a:graphic>
          <a:graphicData uri="http://schemas.openxmlformats.org/drawingml/2006/table">
            <a:tbl>
              <a:tblPr/>
              <a:tblGrid>
                <a:gridCol w="4965700"/>
              </a:tblGrid>
              <a:tr h="5715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7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Стоимость дополнительных услуг по прейскуранту</a:t>
                      </a:r>
                    </a:p>
                  </a:txBody>
                  <a:tcPr marL="90000" marR="90000" marT="132551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525" name="Group 69"/>
          <p:cNvGraphicFramePr>
            <a:graphicFrameLocks noGrp="1"/>
          </p:cNvGraphicFramePr>
          <p:nvPr/>
        </p:nvGraphicFramePr>
        <p:xfrm>
          <a:off x="3857625" y="3857625"/>
          <a:ext cx="4965700" cy="500063"/>
        </p:xfrm>
        <a:graphic>
          <a:graphicData uri="http://schemas.openxmlformats.org/drawingml/2006/table">
            <a:tbl>
              <a:tblPr/>
              <a:tblGrid>
                <a:gridCol w="4965700"/>
              </a:tblGrid>
              <a:tr h="50006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                        </a:t>
                      </a:r>
                      <a:r>
                        <a:rPr kumimoji="0" lang="ru-RU" sz="16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 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Торговая надбавка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11%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к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цене закупки</a:t>
                      </a:r>
                    </a:p>
                  </a:txBody>
                  <a:tcPr marL="90000" marR="90000" marT="69480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531" name="Group 75"/>
          <p:cNvGraphicFramePr>
            <a:graphicFrameLocks noGrp="1"/>
          </p:cNvGraphicFramePr>
          <p:nvPr/>
        </p:nvGraphicFramePr>
        <p:xfrm>
          <a:off x="3929063" y="4572000"/>
          <a:ext cx="4894262" cy="500063"/>
        </p:xfrm>
        <a:graphic>
          <a:graphicData uri="http://schemas.openxmlformats.org/drawingml/2006/table">
            <a:tbl>
              <a:tblPr/>
              <a:tblGrid>
                <a:gridCol w="4894262"/>
              </a:tblGrid>
              <a:tr h="500063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7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Торговая наценка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от 65-70%</a:t>
                      </a:r>
                    </a:p>
                  </a:txBody>
                  <a:tcPr marL="90000" marR="90000" marT="139608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537" name="Group 81"/>
          <p:cNvGraphicFramePr>
            <a:graphicFrameLocks noGrp="1"/>
          </p:cNvGraphicFramePr>
          <p:nvPr/>
        </p:nvGraphicFramePr>
        <p:xfrm>
          <a:off x="3935413" y="5264150"/>
          <a:ext cx="4859337" cy="774700"/>
        </p:xfrm>
        <a:graphic>
          <a:graphicData uri="http://schemas.openxmlformats.org/drawingml/2006/table">
            <a:tbl>
              <a:tblPr/>
              <a:tblGrid>
                <a:gridCol w="4859337"/>
              </a:tblGrid>
              <a:tr h="7747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С 01.01.2012 года 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предельный размер платы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за технический осмотр транспортных средств (по категориям)    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                             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от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450 руб. до 1020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руб.         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    </a:t>
                      </a:r>
                    </a:p>
                  </a:txBody>
                  <a:tcPr marL="90000" marR="90000" marT="72000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9543" name="Group 87"/>
          <p:cNvGraphicFramePr>
            <a:graphicFrameLocks noGrp="1"/>
          </p:cNvGraphicFramePr>
          <p:nvPr/>
        </p:nvGraphicFramePr>
        <p:xfrm>
          <a:off x="3929063" y="6143625"/>
          <a:ext cx="4859337" cy="500063"/>
        </p:xfrm>
        <a:graphic>
          <a:graphicData uri="http://schemas.openxmlformats.org/drawingml/2006/table">
            <a:tbl>
              <a:tblPr/>
              <a:tblGrid>
                <a:gridCol w="4859337"/>
              </a:tblGrid>
              <a:tr h="50006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ts val="3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         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Стоимость хранения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от 10 до 60 руб. за 1 час</a:t>
                      </a:r>
                    </a:p>
                  </a:txBody>
                  <a:tcPr marL="90000" marR="90000" marT="72000" marB="46800" horzOverflow="overflow">
                    <a:lnL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368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</a:tbl>
          </a:graphicData>
        </a:graphic>
      </p:graphicFrame>
      <p:sp>
        <p:nvSpPr>
          <p:cNvPr id="19549" name="Line 93"/>
          <p:cNvSpPr>
            <a:spLocks noChangeShapeType="1"/>
          </p:cNvSpPr>
          <p:nvPr/>
        </p:nvSpPr>
        <p:spPr bwMode="auto">
          <a:xfrm>
            <a:off x="4284663" y="4005263"/>
            <a:ext cx="1365250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550" name="Line 94"/>
          <p:cNvSpPr>
            <a:spLocks noChangeShapeType="1"/>
          </p:cNvSpPr>
          <p:nvPr/>
        </p:nvSpPr>
        <p:spPr bwMode="auto">
          <a:xfrm>
            <a:off x="4284663" y="4941888"/>
            <a:ext cx="1368425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551" name="Line 95"/>
          <p:cNvSpPr>
            <a:spLocks noChangeShapeType="1"/>
          </p:cNvSpPr>
          <p:nvPr/>
        </p:nvSpPr>
        <p:spPr bwMode="auto">
          <a:xfrm>
            <a:off x="4286250" y="5741988"/>
            <a:ext cx="795338" cy="46037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552" name="Line 96"/>
          <p:cNvSpPr>
            <a:spLocks noChangeShapeType="1"/>
          </p:cNvSpPr>
          <p:nvPr/>
        </p:nvSpPr>
        <p:spPr bwMode="auto">
          <a:xfrm>
            <a:off x="4284663" y="6237288"/>
            <a:ext cx="1366837" cy="1587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553" name="Line 97"/>
          <p:cNvSpPr>
            <a:spLocks noChangeShapeType="1"/>
          </p:cNvSpPr>
          <p:nvPr/>
        </p:nvSpPr>
        <p:spPr bwMode="auto">
          <a:xfrm>
            <a:off x="4572000" y="5300663"/>
            <a:ext cx="1588" cy="1587"/>
          </a:xfrm>
          <a:prstGeom prst="line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554" name="Text Box 98"/>
          <p:cNvSpPr txBox="1">
            <a:spLocks noChangeArrowheads="1"/>
          </p:cNvSpPr>
          <p:nvPr/>
        </p:nvSpPr>
        <p:spPr bwMode="auto">
          <a:xfrm>
            <a:off x="7010400" y="6500813"/>
            <a:ext cx="2133600" cy="3571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046BC850-BEFD-46DE-8637-C7650A79EBAC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16</a:t>
            </a:fld>
            <a:endParaRPr lang="ru-RU" sz="1400" i="0">
              <a:solidFill>
                <a:srgbClr val="000000"/>
              </a:solidFill>
            </a:endParaRPr>
          </a:p>
        </p:txBody>
      </p:sp>
      <p:cxnSp>
        <p:nvCxnSpPr>
          <p:cNvPr id="19555" name="AutoShape 99"/>
          <p:cNvCxnSpPr>
            <a:cxnSpLocks noChangeShapeType="1"/>
          </p:cNvCxnSpPr>
          <p:nvPr/>
        </p:nvCxnSpPr>
        <p:spPr bwMode="auto">
          <a:xfrm>
            <a:off x="3429000" y="2071688"/>
            <a:ext cx="430213" cy="1587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9556" name="AutoShape 100"/>
          <p:cNvCxnSpPr>
            <a:cxnSpLocks noChangeShapeType="1"/>
          </p:cNvCxnSpPr>
          <p:nvPr/>
        </p:nvCxnSpPr>
        <p:spPr bwMode="auto">
          <a:xfrm>
            <a:off x="3429000" y="3429000"/>
            <a:ext cx="357188" cy="1588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9557" name="AutoShape 101"/>
          <p:cNvCxnSpPr>
            <a:cxnSpLocks noChangeShapeType="1"/>
          </p:cNvCxnSpPr>
          <p:nvPr/>
        </p:nvCxnSpPr>
        <p:spPr bwMode="auto">
          <a:xfrm>
            <a:off x="3429000" y="4071938"/>
            <a:ext cx="357188" cy="1587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9558" name="AutoShape 102"/>
          <p:cNvCxnSpPr>
            <a:cxnSpLocks noChangeShapeType="1"/>
            <a:stCxn id="19461" idx="3"/>
          </p:cNvCxnSpPr>
          <p:nvPr/>
        </p:nvCxnSpPr>
        <p:spPr bwMode="auto">
          <a:xfrm flipV="1">
            <a:off x="3357563" y="4929188"/>
            <a:ext cx="500062" cy="4762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9559" name="AutoShape 103"/>
          <p:cNvCxnSpPr>
            <a:cxnSpLocks noChangeShapeType="1"/>
          </p:cNvCxnSpPr>
          <p:nvPr/>
        </p:nvCxnSpPr>
        <p:spPr bwMode="auto">
          <a:xfrm flipV="1">
            <a:off x="3429000" y="5784850"/>
            <a:ext cx="500063" cy="71438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9560" name="AutoShape 104"/>
          <p:cNvCxnSpPr>
            <a:cxnSpLocks noChangeShapeType="1"/>
          </p:cNvCxnSpPr>
          <p:nvPr/>
        </p:nvCxnSpPr>
        <p:spPr bwMode="auto">
          <a:xfrm>
            <a:off x="3429000" y="6215063"/>
            <a:ext cx="500063" cy="142875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714375"/>
          </a:xfrm>
          <a:prstGeom prst="rect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i="0" dirty="0">
                <a:solidFill>
                  <a:schemeClr val="accent6"/>
                </a:solidFill>
              </a:rPr>
              <a:t>Реализация проекта ЕИАС</a:t>
            </a:r>
            <a:r>
              <a:rPr lang="ru-RU" sz="2800" i="0" dirty="0">
                <a:solidFill>
                  <a:schemeClr val="accent6"/>
                </a:solidFill>
              </a:rPr>
              <a:t>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 l="853" r="2385" b="14514"/>
          <a:stretch>
            <a:fillRect/>
          </a:stretch>
        </p:blipFill>
        <p:spPr bwMode="auto">
          <a:xfrm>
            <a:off x="323850" y="919163"/>
            <a:ext cx="8569325" cy="56784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7EB8D15C-2E40-4B6F-AB44-96AD65394D61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17</a:t>
            </a:fld>
            <a:endParaRPr lang="ru-RU" sz="1400" i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AutoShape 1"/>
          <p:cNvSpPr>
            <a:spLocks noChangeArrowheads="1"/>
          </p:cNvSpPr>
          <p:nvPr/>
        </p:nvSpPr>
        <p:spPr bwMode="auto">
          <a:xfrm>
            <a:off x="4929188" y="5072063"/>
            <a:ext cx="3429000" cy="714375"/>
          </a:xfrm>
          <a:prstGeom prst="foldedCorner">
            <a:avLst>
              <a:gd name="adj" fmla="val 12500"/>
            </a:avLst>
          </a:prstGeom>
          <a:solidFill>
            <a:srgbClr val="CCECFF"/>
          </a:solidFill>
          <a:ln w="47880">
            <a:solidFill>
              <a:srgbClr val="89A4A7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i="0" dirty="0">
                <a:solidFill>
                  <a:srgbClr val="000000"/>
                </a:solidFill>
                <a:cs typeface="Times New Roman" pitchFamily="16" charset="0"/>
              </a:rPr>
              <a:t>Проведено 41 заседание Правления</a:t>
            </a:r>
          </a:p>
        </p:txBody>
      </p:sp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714375" y="5072063"/>
            <a:ext cx="3429000" cy="714375"/>
          </a:xfrm>
          <a:prstGeom prst="foldedCorner">
            <a:avLst>
              <a:gd name="adj" fmla="val 13282"/>
            </a:avLst>
          </a:prstGeom>
          <a:solidFill>
            <a:srgbClr val="CCECFF"/>
          </a:solidFill>
          <a:ln w="47880">
            <a:solidFill>
              <a:srgbClr val="89A4A7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i="0" dirty="0">
                <a:solidFill>
                  <a:srgbClr val="000000"/>
                </a:solidFill>
                <a:cs typeface="Times New Roman" pitchFamily="16" charset="0"/>
              </a:rPr>
              <a:t>Проведено 31 заседание Правления</a:t>
            </a: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714375" y="5929313"/>
            <a:ext cx="3429000" cy="571500"/>
          </a:xfrm>
          <a:prstGeom prst="rect">
            <a:avLst/>
          </a:prstGeom>
          <a:solidFill>
            <a:srgbClr val="CCECFF"/>
          </a:solidFill>
          <a:ln w="47880">
            <a:solidFill>
              <a:srgbClr val="89A4A7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 i="0" dirty="0">
                <a:solidFill>
                  <a:srgbClr val="000000"/>
                </a:solidFill>
                <a:cs typeface="Times New Roman" pitchFamily="16" charset="0"/>
              </a:rPr>
              <a:t>Принято </a:t>
            </a:r>
            <a:r>
              <a:rPr lang="ru-RU" sz="2000" b="1" i="0" dirty="0">
                <a:solidFill>
                  <a:srgbClr val="C00000"/>
                </a:solidFill>
                <a:cs typeface="Times New Roman" pitchFamily="16" charset="0"/>
              </a:rPr>
              <a:t>124</a:t>
            </a:r>
            <a:r>
              <a:rPr lang="ru-RU" sz="2000" b="1" i="0" dirty="0">
                <a:solidFill>
                  <a:srgbClr val="000000"/>
                </a:solidFill>
                <a:cs typeface="Times New Roman" pitchFamily="16" charset="0"/>
              </a:rPr>
              <a:t> </a:t>
            </a:r>
            <a:r>
              <a:rPr lang="ru-RU" sz="1600" b="1" i="0" dirty="0">
                <a:solidFill>
                  <a:srgbClr val="000000"/>
                </a:solidFill>
                <a:cs typeface="Times New Roman" pitchFamily="16" charset="0"/>
              </a:rPr>
              <a:t>постановления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929188" y="5929313"/>
            <a:ext cx="3429000" cy="500062"/>
          </a:xfrm>
          <a:prstGeom prst="rect">
            <a:avLst/>
          </a:prstGeom>
          <a:solidFill>
            <a:srgbClr val="CCECFF"/>
          </a:solidFill>
          <a:ln w="47880">
            <a:solidFill>
              <a:srgbClr val="89A4A7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 i="0" dirty="0">
                <a:solidFill>
                  <a:srgbClr val="000000"/>
                </a:solidFill>
                <a:cs typeface="Times New Roman" pitchFamily="16" charset="0"/>
              </a:rPr>
              <a:t>Принято </a:t>
            </a:r>
            <a:r>
              <a:rPr lang="ru-RU" sz="2000" b="1" i="0" dirty="0">
                <a:solidFill>
                  <a:srgbClr val="C00000"/>
                </a:solidFill>
                <a:cs typeface="Times New Roman" pitchFamily="16" charset="0"/>
              </a:rPr>
              <a:t>133</a:t>
            </a:r>
            <a:r>
              <a:rPr lang="ru-RU" sz="1800" b="1" i="0" dirty="0">
                <a:solidFill>
                  <a:srgbClr val="000000"/>
                </a:solidFill>
                <a:cs typeface="Times New Roman" pitchFamily="16" charset="0"/>
              </a:rPr>
              <a:t> </a:t>
            </a:r>
            <a:r>
              <a:rPr lang="ru-RU" sz="1600" b="1" i="0" dirty="0" smtClean="0">
                <a:solidFill>
                  <a:srgbClr val="000000"/>
                </a:solidFill>
                <a:cs typeface="Times New Roman" pitchFamily="16" charset="0"/>
              </a:rPr>
              <a:t>постановления</a:t>
            </a:r>
            <a:endParaRPr lang="ru-RU" sz="1600" b="1" i="0" dirty="0">
              <a:solidFill>
                <a:srgbClr val="000000"/>
              </a:solidFill>
              <a:cs typeface="Times New Roman" pitchFamily="16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714375" y="1071563"/>
            <a:ext cx="7643813" cy="642937"/>
          </a:xfrm>
          <a:prstGeom prst="rect">
            <a:avLst/>
          </a:prstGeom>
          <a:solidFill>
            <a:srgbClr val="CCECFF"/>
          </a:solidFill>
          <a:ln w="47880">
            <a:solidFill>
              <a:srgbClr val="89A4A7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i="0" dirty="0">
                <a:solidFill>
                  <a:srgbClr val="000000"/>
                </a:solidFill>
                <a:cs typeface="Times New Roman" pitchFamily="16" charset="0"/>
              </a:rPr>
              <a:t>    </a:t>
            </a:r>
            <a:r>
              <a:rPr lang="ru-RU" sz="1800" b="1" i="0" dirty="0">
                <a:solidFill>
                  <a:srgbClr val="000000"/>
                </a:solidFill>
                <a:cs typeface="Times New Roman" pitchFamily="16" charset="0"/>
              </a:rPr>
              <a:t>постановления администрации Костромской области </a:t>
            </a:r>
            <a:r>
              <a:rPr lang="ru-RU" sz="1800" i="0" dirty="0">
                <a:solidFill>
                  <a:srgbClr val="000000"/>
                </a:solidFill>
                <a:cs typeface="Times New Roman" pitchFamily="16" charset="0"/>
              </a:rPr>
              <a:t>- </a:t>
            </a:r>
            <a:r>
              <a:rPr lang="ru-RU" sz="2000" b="1" i="0" dirty="0">
                <a:solidFill>
                  <a:srgbClr val="C00000"/>
                </a:solidFill>
                <a:cs typeface="Times New Roman" pitchFamily="16" charset="0"/>
              </a:rPr>
              <a:t>2</a:t>
            </a: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714375" y="1928813"/>
            <a:ext cx="7643813" cy="714375"/>
          </a:xfrm>
          <a:prstGeom prst="rect">
            <a:avLst/>
          </a:prstGeom>
          <a:solidFill>
            <a:srgbClr val="CCECFF"/>
          </a:solidFill>
          <a:ln w="47880">
            <a:solidFill>
              <a:srgbClr val="89A4A7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i="0" dirty="0">
                <a:solidFill>
                  <a:srgbClr val="000000"/>
                </a:solidFill>
                <a:cs typeface="Times New Roman" pitchFamily="16" charset="0"/>
              </a:rPr>
              <a:t>распоряжения  губернатора, администрации Костромской области </a:t>
            </a:r>
            <a:r>
              <a:rPr lang="ru-RU" sz="1800" i="0" dirty="0">
                <a:solidFill>
                  <a:srgbClr val="000000"/>
                </a:solidFill>
                <a:cs typeface="Times New Roman" pitchFamily="16" charset="0"/>
              </a:rPr>
              <a:t>- </a:t>
            </a:r>
            <a:r>
              <a:rPr lang="ru-RU" sz="2000" b="1" i="0" dirty="0">
                <a:solidFill>
                  <a:srgbClr val="C00000"/>
                </a:solidFill>
                <a:cs typeface="Times New Roman" pitchFamily="16" charset="0"/>
              </a:rPr>
              <a:t>11</a:t>
            </a: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714375" y="2857500"/>
            <a:ext cx="7643813" cy="714375"/>
          </a:xfrm>
          <a:prstGeom prst="rect">
            <a:avLst/>
          </a:prstGeom>
          <a:solidFill>
            <a:srgbClr val="CCECFF"/>
          </a:solidFill>
          <a:ln w="47880">
            <a:solidFill>
              <a:srgbClr val="89A4A7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i="0" dirty="0">
                <a:solidFill>
                  <a:srgbClr val="000000"/>
                </a:solidFill>
                <a:cs typeface="Times New Roman" pitchFamily="16" charset="0"/>
              </a:rPr>
              <a:t>постановления департамента ТЭК и ТП Костромской области </a:t>
            </a:r>
            <a:r>
              <a:rPr lang="ru-RU" sz="1800" i="0" dirty="0">
                <a:solidFill>
                  <a:srgbClr val="000000"/>
                </a:solidFill>
                <a:cs typeface="Times New Roman" pitchFamily="16" charset="0"/>
              </a:rPr>
              <a:t>- </a:t>
            </a:r>
            <a:r>
              <a:rPr lang="ru-RU" sz="2000" b="1" i="0" dirty="0">
                <a:solidFill>
                  <a:srgbClr val="C00000"/>
                </a:solidFill>
                <a:cs typeface="Times New Roman" pitchFamily="16" charset="0"/>
              </a:rPr>
              <a:t>133</a:t>
            </a: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0"/>
            <a:ext cx="9144000" cy="785813"/>
          </a:xfrm>
          <a:prstGeom prst="rect">
            <a:avLst/>
          </a:prstGeom>
          <a:solidFill>
            <a:srgbClr val="99CCFF"/>
          </a:solidFill>
          <a:ln w="47880">
            <a:solidFill>
              <a:srgbClr val="89A4A7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0" dirty="0">
                <a:solidFill>
                  <a:schemeClr val="accent6"/>
                </a:solidFill>
                <a:cs typeface="Times New Roman" pitchFamily="16" charset="0"/>
              </a:rPr>
              <a:t>Нормотворческая деятельность</a:t>
            </a: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714375" y="4071938"/>
            <a:ext cx="3429000" cy="785812"/>
          </a:xfrm>
          <a:prstGeom prst="rect">
            <a:avLst/>
          </a:prstGeom>
          <a:solidFill>
            <a:srgbClr val="CCECFF"/>
          </a:solidFill>
          <a:ln w="47880">
            <a:solidFill>
              <a:srgbClr val="89A4A7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i="0" dirty="0">
                <a:solidFill>
                  <a:srgbClr val="000000"/>
                </a:solidFill>
                <a:cs typeface="Times New Roman" pitchFamily="16" charset="0"/>
              </a:rPr>
              <a:t>Первое полугодие  2011 года</a:t>
            </a:r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4929188" y="4143375"/>
            <a:ext cx="3357562" cy="714375"/>
          </a:xfrm>
          <a:prstGeom prst="rect">
            <a:avLst/>
          </a:prstGeom>
          <a:solidFill>
            <a:srgbClr val="CCECFF"/>
          </a:solidFill>
          <a:ln w="47880">
            <a:solidFill>
              <a:srgbClr val="89A4A7"/>
            </a:solidFill>
            <a:miter lim="800000"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b="1" i="0" dirty="0">
                <a:solidFill>
                  <a:srgbClr val="000000"/>
                </a:solidFill>
                <a:cs typeface="Times New Roman" pitchFamily="16" charset="0"/>
              </a:rPr>
              <a:t>Первое полугодие 2012 года</a:t>
            </a:r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7929586" y="6429395"/>
            <a:ext cx="928664" cy="292079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D1FD897-62A1-494D-8FA7-8585666CD738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18</a:t>
            </a:fld>
            <a:endParaRPr lang="ru-RU" sz="1400" i="0" dirty="0">
              <a:solidFill>
                <a:srgbClr val="000000"/>
              </a:solidFill>
            </a:endParaRPr>
          </a:p>
        </p:txBody>
      </p:sp>
      <p:cxnSp>
        <p:nvCxnSpPr>
          <p:cNvPr id="21516" name="AutoShape 12"/>
          <p:cNvCxnSpPr>
            <a:cxnSpLocks noChangeShapeType="1"/>
          </p:cNvCxnSpPr>
          <p:nvPr/>
        </p:nvCxnSpPr>
        <p:spPr bwMode="auto">
          <a:xfrm flipH="1">
            <a:off x="2285984" y="3571876"/>
            <a:ext cx="928688" cy="430213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1517" name="AutoShape 13"/>
          <p:cNvCxnSpPr>
            <a:cxnSpLocks noChangeShapeType="1"/>
          </p:cNvCxnSpPr>
          <p:nvPr/>
        </p:nvCxnSpPr>
        <p:spPr bwMode="auto">
          <a:xfrm>
            <a:off x="5715008" y="3571876"/>
            <a:ext cx="930275" cy="500063"/>
          </a:xfrm>
          <a:prstGeom prst="straightConnector1">
            <a:avLst/>
          </a:prstGeom>
          <a:noFill/>
          <a:ln w="9360">
            <a:solidFill>
              <a:srgbClr val="00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143000"/>
          </a:xfrm>
          <a:prstGeom prst="rect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0" dirty="0">
                <a:solidFill>
                  <a:schemeClr val="accent6">
                    <a:lumMod val="75000"/>
                  </a:schemeClr>
                </a:solidFill>
              </a:rPr>
              <a:t>Юридическое сопровождение деятельности департамента </a:t>
            </a:r>
            <a:br>
              <a:rPr lang="ru-RU" sz="2400" b="1" i="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400" b="1" i="0" dirty="0">
                <a:solidFill>
                  <a:schemeClr val="accent6">
                    <a:lumMod val="75000"/>
                  </a:schemeClr>
                </a:solidFill>
              </a:rPr>
              <a:t>за первое полугодие 2011 года и первое полугодие 2012 года</a:t>
            </a:r>
            <a:br>
              <a:rPr lang="ru-RU" sz="2400" b="1" i="0" dirty="0">
                <a:solidFill>
                  <a:schemeClr val="accent6">
                    <a:lumMod val="75000"/>
                  </a:schemeClr>
                </a:solidFill>
              </a:rPr>
            </a:br>
            <a:endParaRPr lang="ru-RU" sz="2400" b="1" i="0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428625" y="1714500"/>
            <a:ext cx="8291513" cy="4641850"/>
            <a:chOff x="270" y="1080"/>
            <a:chExt cx="5223" cy="2924"/>
          </a:xfrm>
        </p:grpSpPr>
        <p:pic>
          <p:nvPicPr>
            <p:cNvPr id="22531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0" y="1080"/>
              <a:ext cx="5223" cy="292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22532" name="Text Box 4"/>
            <p:cNvSpPr txBox="1">
              <a:spLocks noChangeArrowheads="1"/>
            </p:cNvSpPr>
            <p:nvPr/>
          </p:nvSpPr>
          <p:spPr bwMode="auto">
            <a:xfrm>
              <a:off x="270" y="1080"/>
              <a:ext cx="5223" cy="2924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2533" name="Rectangle 5"/>
          <p:cNvSpPr>
            <a:spLocks noChangeArrowheads="1"/>
          </p:cNvSpPr>
          <p:nvPr/>
        </p:nvSpPr>
        <p:spPr bwMode="auto">
          <a:xfrm flipH="1">
            <a:off x="8072438" y="6500813"/>
            <a:ext cx="500062" cy="357187"/>
          </a:xfrm>
          <a:prstGeom prst="rect">
            <a:avLst/>
          </a:prstGeom>
          <a:solidFill>
            <a:srgbClr val="CCECFF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i="0">
                <a:solidFill>
                  <a:srgbClr val="000000"/>
                </a:solidFill>
              </a:rPr>
              <a:t>19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AutoShape 1"/>
          <p:cNvSpPr>
            <a:spLocks noChangeArrowheads="1"/>
          </p:cNvSpPr>
          <p:nvPr/>
        </p:nvSpPr>
        <p:spPr bwMode="auto">
          <a:xfrm>
            <a:off x="0" y="0"/>
            <a:ext cx="9144000" cy="785813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i="0" dirty="0">
                <a:solidFill>
                  <a:schemeClr val="accent6"/>
                </a:solidFill>
                <a:cs typeface="Times New Roman" pitchFamily="16" charset="0"/>
              </a:rPr>
              <a:t>Основные направления работы департамента</a:t>
            </a:r>
          </a:p>
        </p:txBody>
      </p:sp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7429500" y="6500813"/>
            <a:ext cx="1428750" cy="2206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F084BE9E-42D2-407F-8946-5BEF86FBCEE9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</a:t>
            </a:fld>
            <a:endParaRPr lang="ru-RU" sz="1400" i="0">
              <a:solidFill>
                <a:srgbClr val="000000"/>
              </a:solidFill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214313" y="1000125"/>
            <a:ext cx="4357687" cy="857250"/>
          </a:xfrm>
          <a:prstGeom prst="rect">
            <a:avLst/>
          </a:prstGeom>
          <a:solidFill>
            <a:srgbClr val="CCECFF"/>
          </a:solidFill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b="1" i="0" dirty="0">
                <a:solidFill>
                  <a:srgbClr val="C00000"/>
                </a:solidFill>
              </a:rPr>
              <a:t>Государственное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b="1" i="0" dirty="0">
                <a:solidFill>
                  <a:srgbClr val="C00000"/>
                </a:solidFill>
              </a:rPr>
              <a:t> регулирование</a:t>
            </a: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4786313" y="1000125"/>
            <a:ext cx="3929062" cy="857250"/>
          </a:xfrm>
          <a:prstGeom prst="rect">
            <a:avLst/>
          </a:prstGeom>
          <a:solidFill>
            <a:srgbClr val="CCECFF"/>
          </a:solidFill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b="1" i="0" dirty="0" smtClean="0">
                <a:solidFill>
                  <a:srgbClr val="C00000"/>
                </a:solidFill>
              </a:rPr>
              <a:t>Контроль</a:t>
            </a:r>
            <a:endParaRPr lang="ru-RU" sz="2200" b="1" i="0" dirty="0">
              <a:solidFill>
                <a:srgbClr val="C00000"/>
              </a:solidFill>
            </a:endParaRPr>
          </a:p>
        </p:txBody>
      </p:sp>
      <p:sp>
        <p:nvSpPr>
          <p:cNvPr id="5125" name="AutoShape 5"/>
          <p:cNvSpPr>
            <a:spLocks noChangeArrowheads="1"/>
          </p:cNvSpPr>
          <p:nvPr/>
        </p:nvSpPr>
        <p:spPr bwMode="auto">
          <a:xfrm>
            <a:off x="214313" y="2160588"/>
            <a:ext cx="3925887" cy="882650"/>
          </a:xfrm>
          <a:prstGeom prst="foldedCorner">
            <a:avLst>
              <a:gd name="adj" fmla="val 16667"/>
            </a:avLst>
          </a:prstGeom>
          <a:solidFill>
            <a:srgbClr val="CCEC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400" dirty="0">
              <a:solidFill>
                <a:srgbClr val="262699"/>
              </a:solidFill>
              <a:cs typeface="Times New Roman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i="0" dirty="0">
                <a:solidFill>
                  <a:srgbClr val="262699"/>
                </a:solidFill>
                <a:cs typeface="Times New Roman" pitchFamily="16" charset="0"/>
              </a:rPr>
              <a:t>тарифы (цены), надбавки, наценки</a:t>
            </a:r>
          </a:p>
        </p:txBody>
      </p:sp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214313" y="3429000"/>
            <a:ext cx="4000500" cy="1000125"/>
          </a:xfrm>
          <a:prstGeom prst="foldedCorner">
            <a:avLst>
              <a:gd name="adj" fmla="val 16667"/>
            </a:avLst>
          </a:prstGeom>
          <a:solidFill>
            <a:srgbClr val="CCEC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i="0" dirty="0">
                <a:solidFill>
                  <a:srgbClr val="262699"/>
                </a:solidFill>
                <a:cs typeface="Times New Roman" pitchFamily="16" charset="0"/>
              </a:rPr>
              <a:t>плата за подключение и технологическое присоединение к сетям инженерной инфраструктуры</a:t>
            </a:r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214313" y="4786313"/>
            <a:ext cx="4000500" cy="785812"/>
          </a:xfrm>
          <a:prstGeom prst="foldedCorner">
            <a:avLst>
              <a:gd name="adj" fmla="val 16667"/>
            </a:avLst>
          </a:prstGeom>
          <a:solidFill>
            <a:srgbClr val="CCEC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sz="1400" dirty="0">
              <a:solidFill>
                <a:srgbClr val="262699"/>
              </a:solidFill>
              <a:cs typeface="Times New Roman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i="0" dirty="0">
                <a:solidFill>
                  <a:srgbClr val="262699"/>
                </a:solidFill>
                <a:cs typeface="Times New Roman" pitchFamily="16" charset="0"/>
              </a:rPr>
              <a:t>предельные индексы платы граждан</a:t>
            </a:r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4714875" y="3071813"/>
            <a:ext cx="4000500" cy="785812"/>
          </a:xfrm>
          <a:prstGeom prst="foldedCorner">
            <a:avLst>
              <a:gd name="adj" fmla="val 16667"/>
            </a:avLst>
          </a:prstGeom>
          <a:solidFill>
            <a:srgbClr val="CCEC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i="0" dirty="0">
                <a:solidFill>
                  <a:srgbClr val="262699"/>
                </a:solidFill>
                <a:cs typeface="Times New Roman" pitchFamily="16" charset="0"/>
              </a:rPr>
              <a:t>за соблюдением  стандартов раскрытия информации</a:t>
            </a:r>
          </a:p>
        </p:txBody>
      </p:sp>
      <p:sp>
        <p:nvSpPr>
          <p:cNvPr id="5129" name="AutoShape 9"/>
          <p:cNvSpPr>
            <a:spLocks noChangeArrowheads="1"/>
          </p:cNvSpPr>
          <p:nvPr/>
        </p:nvSpPr>
        <p:spPr bwMode="auto">
          <a:xfrm>
            <a:off x="4714875" y="2143125"/>
            <a:ext cx="4000500" cy="785813"/>
          </a:xfrm>
          <a:prstGeom prst="foldedCorner">
            <a:avLst>
              <a:gd name="adj" fmla="val 16667"/>
            </a:avLst>
          </a:prstGeom>
          <a:solidFill>
            <a:srgbClr val="CCEC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i="0" dirty="0">
                <a:solidFill>
                  <a:srgbClr val="262699"/>
                </a:solidFill>
              </a:rPr>
              <a:t>за  применением регулируемых цен, тарифов </a:t>
            </a:r>
          </a:p>
        </p:txBody>
      </p:sp>
      <p:sp>
        <p:nvSpPr>
          <p:cNvPr id="5130" name="AutoShape 10"/>
          <p:cNvSpPr>
            <a:spLocks noChangeArrowheads="1"/>
          </p:cNvSpPr>
          <p:nvPr/>
        </p:nvSpPr>
        <p:spPr bwMode="auto">
          <a:xfrm>
            <a:off x="4714875" y="3943350"/>
            <a:ext cx="4000500" cy="714375"/>
          </a:xfrm>
          <a:prstGeom prst="foldedCorner">
            <a:avLst>
              <a:gd name="adj" fmla="val 16667"/>
            </a:avLst>
          </a:prstGeom>
          <a:solidFill>
            <a:srgbClr val="CCEC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i="0" dirty="0">
                <a:solidFill>
                  <a:srgbClr val="262699"/>
                </a:solidFill>
                <a:cs typeface="Times New Roman" pitchFamily="16" charset="0"/>
              </a:rPr>
              <a:t> </a:t>
            </a:r>
            <a:r>
              <a:rPr lang="ru-RU" sz="1800" i="0" dirty="0">
                <a:solidFill>
                  <a:srgbClr val="262699"/>
                </a:solidFill>
                <a:cs typeface="Times New Roman" pitchFamily="16" charset="0"/>
              </a:rPr>
              <a:t>за деятельностью гарантирующих поставщиков</a:t>
            </a:r>
          </a:p>
        </p:txBody>
      </p:sp>
      <p:sp>
        <p:nvSpPr>
          <p:cNvPr id="5131" name="AutoShape 11"/>
          <p:cNvSpPr>
            <a:spLocks noChangeArrowheads="1"/>
          </p:cNvSpPr>
          <p:nvPr/>
        </p:nvSpPr>
        <p:spPr bwMode="auto">
          <a:xfrm>
            <a:off x="4714875" y="4786313"/>
            <a:ext cx="4071938" cy="857250"/>
          </a:xfrm>
          <a:prstGeom prst="foldedCorner">
            <a:avLst>
              <a:gd name="adj" fmla="val 16667"/>
            </a:avLst>
          </a:prstGeom>
          <a:solidFill>
            <a:srgbClr val="CCEC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i="0" dirty="0">
                <a:solidFill>
                  <a:srgbClr val="262699"/>
                </a:solidFill>
                <a:cs typeface="Times New Roman" pitchFamily="16" charset="0"/>
              </a:rPr>
              <a:t>за производством и потреблением топливно-энергетических ресурсов</a:t>
            </a:r>
          </a:p>
        </p:txBody>
      </p:sp>
      <p:sp>
        <p:nvSpPr>
          <p:cNvPr id="5132" name="AutoShape 12"/>
          <p:cNvSpPr>
            <a:spLocks noChangeArrowheads="1"/>
          </p:cNvSpPr>
          <p:nvPr/>
        </p:nvSpPr>
        <p:spPr bwMode="auto">
          <a:xfrm>
            <a:off x="4714875" y="5786438"/>
            <a:ext cx="4071938" cy="873125"/>
          </a:xfrm>
          <a:prstGeom prst="foldedCorner">
            <a:avLst>
              <a:gd name="adj" fmla="val 16667"/>
            </a:avLst>
          </a:prstGeom>
          <a:solidFill>
            <a:srgbClr val="CCEC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90000" tIns="46800" rIns="90000" bIns="46800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i="0" dirty="0">
                <a:solidFill>
                  <a:srgbClr val="262699"/>
                </a:solidFill>
                <a:cs typeface="Times New Roman" pitchFamily="16" charset="0"/>
              </a:rPr>
              <a:t>за соответствием размера платы  граждан утвержденным предельным индексам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714375"/>
          </a:xfrm>
          <a:prstGeom prst="rect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0" dirty="0">
                <a:solidFill>
                  <a:schemeClr val="accent6">
                    <a:lumMod val="75000"/>
                  </a:schemeClr>
                </a:solidFill>
              </a:rPr>
              <a:t>Исполнение задач департамента в 1 полугодии 2012 года  </a:t>
            </a:r>
          </a:p>
        </p:txBody>
      </p:sp>
      <p:graphicFrame>
        <p:nvGraphicFramePr>
          <p:cNvPr id="23554" name="Group 2"/>
          <p:cNvGraphicFramePr>
            <a:graphicFrameLocks noGrp="1"/>
          </p:cNvGraphicFramePr>
          <p:nvPr/>
        </p:nvGraphicFramePr>
        <p:xfrm>
          <a:off x="357188" y="928688"/>
          <a:ext cx="8643968" cy="5569851"/>
        </p:xfrm>
        <a:graphic>
          <a:graphicData uri="http://schemas.openxmlformats.org/drawingml/2006/table">
            <a:tbl>
              <a:tblPr/>
              <a:tblGrid>
                <a:gridCol w="3848397"/>
                <a:gridCol w="4795571"/>
              </a:tblGrid>
              <a:tr h="241300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Задачи  департамента на 2012 год</a:t>
                      </a:r>
                    </a:p>
                  </a:txBody>
                  <a:tcPr marL="42840" marR="42840" marT="17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Исполнение </a:t>
                      </a:r>
                    </a:p>
                  </a:txBody>
                  <a:tcPr marL="42840" marR="42840" marT="17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5838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Сокращение неэффективных расходов и оптимизация затрат  РСО для принятия тарифных решений на очередной период регулирования. </a:t>
                      </a:r>
                    </a:p>
                  </a:txBody>
                  <a:tcPr marL="42840" marR="42840" marT="2520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Проведен  анализ финансово-экономической деятельности  25предприятий коммунального комплекса за 2011 год на Совете по тарифной политике , выявлены неэффективные расходы, даны рекомендации по их снижению .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2688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 Разработка и установление нормативов на коммунальные услуги по  муниципальным образованиям Костромской области  </a:t>
                      </a: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Проведен анализ расчетных материалов, представленных </a:t>
                      </a:r>
                      <a:r>
                        <a:rPr kumimoji="0" lang="ru-RU" sz="13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ресурсоснабжающими</a:t>
                      </a: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организациями и муниципальными образованиями области , произведен расчет нормативов по отоплению по 3-м климатическим зонам, по электроснабжению, холодному водоснабжению. В связи с передачей полномочий расчеты переданы в ДТЭК и ЖКХ.</a:t>
                      </a: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05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Работа  с МО по реализации ФЗ № 416-ФЗ «О водоснабжении и водоотведении» (в части определения гарантирующего поставщика)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Проводится консультативная работа по выбору гарантирующих поставщиков  по водоснабжению и водоотведению.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Работа с  МО (городскими округами) области по установлению платы за подключение к инженерным сетям</a:t>
                      </a: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Плата за подключение к инженерным сетям установлена в 4 городских округах.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3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Снижение (сохранение)  предельных оптовых и предельных розничных надбавок на лекарственные препараты, включенные в перечень ЖНВЛП.</a:t>
                      </a: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На 01.07.2012 сохранены  предельные оптовые и предельные розничные надбавки на лекарственные препараты, включенные в перечень ЖНВЛП.</a:t>
                      </a: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8225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Развитие регионального сегмента ЕИАС ФСТ России</a:t>
                      </a: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3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К системе ЕИАС ФСТ России подключена   161 организация из 198, осуществляющих регулируемые виды деятельности, что составляет 81,31% от общего количества организаций.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С не подключившимися организациями проводится индивидуальная работа.</a:t>
                      </a:r>
                    </a:p>
                  </a:txBody>
                  <a:tcPr marL="42840" marR="42840" marT="1512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606" name="Text Box 54"/>
          <p:cNvSpPr txBox="1">
            <a:spLocks noChangeArrowheads="1"/>
          </p:cNvSpPr>
          <p:nvPr/>
        </p:nvSpPr>
        <p:spPr bwMode="auto">
          <a:xfrm>
            <a:off x="6553200" y="6572272"/>
            <a:ext cx="2233613" cy="14285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0BA0D84F-52E3-4C61-BD31-A7FFA8BD61C9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20</a:t>
            </a:fld>
            <a:endParaRPr lang="ru-RU" sz="1400" i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785813"/>
          </a:xfrm>
          <a:prstGeom prst="rect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0" dirty="0">
                <a:solidFill>
                  <a:schemeClr val="accent6">
                    <a:lumMod val="75000"/>
                  </a:schemeClr>
                </a:solidFill>
              </a:rPr>
              <a:t>Задачи  департамента  на </a:t>
            </a:r>
            <a:r>
              <a:rPr lang="en-US" sz="2400" b="1" i="0" dirty="0">
                <a:solidFill>
                  <a:schemeClr val="accent6">
                    <a:lumMod val="75000"/>
                  </a:schemeClr>
                </a:solidFill>
              </a:rPr>
              <a:t>II </a:t>
            </a:r>
            <a:r>
              <a:rPr lang="ru-RU" sz="2400" b="1" i="0" dirty="0">
                <a:solidFill>
                  <a:schemeClr val="accent6">
                    <a:lumMod val="75000"/>
                  </a:schemeClr>
                </a:solidFill>
              </a:rPr>
              <a:t> полугодие  2012 года </a:t>
            </a:r>
            <a:endParaRPr lang="ru-RU" sz="2400" b="1" i="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0" dirty="0" smtClean="0">
                <a:solidFill>
                  <a:schemeClr val="accent6">
                    <a:lumMod val="75000"/>
                  </a:schemeClr>
                </a:solidFill>
              </a:rPr>
              <a:t>и </a:t>
            </a:r>
            <a:r>
              <a:rPr lang="ru-RU" sz="2400" b="1" i="0" dirty="0">
                <a:solidFill>
                  <a:schemeClr val="accent6">
                    <a:lumMod val="75000"/>
                  </a:schemeClr>
                </a:solidFill>
              </a:rPr>
              <a:t>пути их решения  </a:t>
            </a:r>
          </a:p>
        </p:txBody>
      </p:sp>
      <p:graphicFrame>
        <p:nvGraphicFramePr>
          <p:cNvPr id="24578" name="Group 2"/>
          <p:cNvGraphicFramePr>
            <a:graphicFrameLocks noGrp="1"/>
          </p:cNvGraphicFramePr>
          <p:nvPr/>
        </p:nvGraphicFramePr>
        <p:xfrm>
          <a:off x="214282" y="1214421"/>
          <a:ext cx="8786874" cy="5260697"/>
        </p:xfrm>
        <a:graphic>
          <a:graphicData uri="http://schemas.openxmlformats.org/drawingml/2006/table">
            <a:tbl>
              <a:tblPr/>
              <a:tblGrid>
                <a:gridCol w="4000528"/>
                <a:gridCol w="4786346"/>
              </a:tblGrid>
              <a:tr h="31926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Задачи  департамента на 2012 год</a:t>
                      </a:r>
                    </a:p>
                  </a:txBody>
                  <a:tcPr marL="42840" marR="42840" marT="17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Пути  решения </a:t>
                      </a:r>
                    </a:p>
                  </a:txBody>
                  <a:tcPr marL="42840" marR="42840" marT="17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3406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Сокращение неэффективных расходов и оптимизация затрат  РСО для принятия тарифных решений на очередной период регулирования. </a:t>
                      </a: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Анализ финансово-экономической деятельности предприятий коммунального комплекса за 2011 год и рассмотрение  итогов работы на Совете по тарифной политике.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Срок: до 01.11.2012г. </a:t>
                      </a: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15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Работа с  МО (городскими округами) области по установлению платы за подключение к инженерным сетям</a:t>
                      </a: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Оказать содействие городским округам</a:t>
                      </a: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области по установлению платы за подключение к инженерным сетям.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Срок: до 01.11.2012г.</a:t>
                      </a: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153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Установление тарифа на перевозки пассажиров железнодорожным транспортом в пригородном сообщении на территории Костромской области </a:t>
                      </a: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Анализ  расчетных материалов ОАО «Северная пригородная пассажирская компания» и принятие решения. </a:t>
                      </a:r>
                    </a:p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Срок: до 10.09.2012 г.</a:t>
                      </a: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153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Развитие регионального сегмента ЕИАС ФСТ России</a:t>
                      </a: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Дальнейшая работа по совершенствованию платформы  регионального сегмента.  Подключение  РСО,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осуществляющих регулируемые виды деятельности,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к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 системе ЕИАС ФСТ России .</a:t>
                      </a: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3406">
                <a:tc>
                  <a:txBody>
                    <a:bodyPr/>
                    <a:lstStyle/>
                    <a:p>
                      <a:pPr marL="0" marR="0" lvl="0" indent="0" algn="just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 Обеспечение контроля за соблюдением стандартов раскрытия информации субъектами оптового и розничных рынков электрической  энергии</a:t>
                      </a:r>
                    </a:p>
                    <a:p>
                      <a:pPr marL="0" marR="0" lvl="0" indent="0" algn="just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Arial Unicode MS" pitchFamily="32" charset="0"/>
                      </a:endParaRP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Arial Unicode MS" pitchFamily="32" charset="0"/>
                        </a:rPr>
                        <a:t>Организовать взаимодействие с УФАС России по вопросу соблюдения стандартов раскрытия информации субъектами оптового и розничных рынков электрической  энергии</a:t>
                      </a:r>
                    </a:p>
                  </a:txBody>
                  <a:tcPr marL="42840" marR="42840" marT="2268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37" name="Text Box 61"/>
          <p:cNvSpPr txBox="1">
            <a:spLocks noChangeArrowheads="1"/>
          </p:cNvSpPr>
          <p:nvPr/>
        </p:nvSpPr>
        <p:spPr bwMode="auto">
          <a:xfrm>
            <a:off x="6553200" y="6429375"/>
            <a:ext cx="2233613" cy="2857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7A79E6F-F300-4D09-9786-08DA2EA37BCD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21</a:t>
            </a:fld>
            <a:endParaRPr lang="ru-RU" sz="1400" i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Line 1"/>
          <p:cNvSpPr>
            <a:spLocks noChangeShapeType="1"/>
          </p:cNvSpPr>
          <p:nvPr/>
        </p:nvSpPr>
        <p:spPr bwMode="auto">
          <a:xfrm flipH="1">
            <a:off x="2214546" y="2714620"/>
            <a:ext cx="2165350" cy="1152525"/>
          </a:xfrm>
          <a:prstGeom prst="line">
            <a:avLst/>
          </a:prstGeom>
          <a:noFill/>
          <a:ln w="50760">
            <a:solidFill>
              <a:srgbClr val="22228B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6" name="Line 2"/>
          <p:cNvSpPr>
            <a:spLocks noChangeShapeType="1"/>
          </p:cNvSpPr>
          <p:nvPr/>
        </p:nvSpPr>
        <p:spPr bwMode="auto">
          <a:xfrm>
            <a:off x="4500563" y="2708275"/>
            <a:ext cx="2159000" cy="1152525"/>
          </a:xfrm>
          <a:prstGeom prst="line">
            <a:avLst/>
          </a:prstGeom>
          <a:noFill/>
          <a:ln w="50760">
            <a:solidFill>
              <a:srgbClr val="22228B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500034" y="1357298"/>
            <a:ext cx="8286750" cy="1357328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360">
            <a:solidFill>
              <a:srgbClr val="22228B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dirty="0">
                <a:solidFill>
                  <a:srgbClr val="002060"/>
                </a:solidFill>
              </a:rPr>
              <a:t>        </a:t>
            </a:r>
            <a:r>
              <a:rPr lang="en-US" sz="2000" b="1" dirty="0" smtClean="0">
                <a:solidFill>
                  <a:srgbClr val="002060"/>
                </a:solidFill>
              </a:rPr>
              <a:t>             </a:t>
            </a:r>
            <a:r>
              <a:rPr lang="ru-RU" sz="2400" b="1" i="0" dirty="0" smtClean="0">
                <a:solidFill>
                  <a:srgbClr val="002060"/>
                </a:solidFill>
              </a:rPr>
              <a:t>Департамент</a:t>
            </a:r>
            <a:r>
              <a:rPr lang="en-US" sz="2400" b="1" i="0" dirty="0">
                <a:solidFill>
                  <a:srgbClr val="002060"/>
                </a:solidFill>
              </a:rPr>
              <a:t>  </a:t>
            </a:r>
            <a:r>
              <a:rPr lang="ru-RU" sz="2400" b="1" i="0" dirty="0">
                <a:solidFill>
                  <a:srgbClr val="002060"/>
                </a:solidFill>
              </a:rPr>
              <a:t>государственного регулирования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400" b="1" i="0" dirty="0" smtClean="0">
                <a:solidFill>
                  <a:srgbClr val="002060"/>
                </a:solidFill>
              </a:rPr>
              <a:t>               </a:t>
            </a:r>
            <a:r>
              <a:rPr lang="ru-RU" sz="2400" b="1" i="0" dirty="0" smtClean="0">
                <a:solidFill>
                  <a:srgbClr val="002060"/>
                </a:solidFill>
              </a:rPr>
              <a:t>цен </a:t>
            </a:r>
            <a:r>
              <a:rPr lang="ru-RU" sz="2400" b="1" i="0" dirty="0">
                <a:solidFill>
                  <a:srgbClr val="002060"/>
                </a:solidFill>
              </a:rPr>
              <a:t>и тарифов </a:t>
            </a:r>
            <a:r>
              <a:rPr lang="ru-RU" sz="2400" b="1" i="0" dirty="0" smtClean="0">
                <a:solidFill>
                  <a:srgbClr val="002060"/>
                </a:solidFill>
              </a:rPr>
              <a:t>Костромской </a:t>
            </a:r>
            <a:r>
              <a:rPr lang="ru-RU" sz="2400" b="1" i="0" dirty="0">
                <a:solidFill>
                  <a:srgbClr val="002060"/>
                </a:solidFill>
              </a:rPr>
              <a:t>области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500174"/>
            <a:ext cx="1214446" cy="1071570"/>
          </a:xfrm>
          <a:prstGeom prst="rect">
            <a:avLst/>
          </a:prstGeom>
          <a:noFill/>
          <a:ln w="9360">
            <a:solidFill>
              <a:srgbClr val="22228B"/>
            </a:solidFill>
            <a:round/>
            <a:headEnd/>
            <a:tailEnd/>
          </a:ln>
          <a:effectLst/>
        </p:spPr>
      </p:pic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428625" y="3929066"/>
            <a:ext cx="4071938" cy="1155697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360">
            <a:solidFill>
              <a:srgbClr val="22228B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800" i="0" dirty="0">
                <a:solidFill>
                  <a:srgbClr val="000000"/>
                </a:solidFill>
              </a:rPr>
              <a:t> </a:t>
            </a:r>
            <a:r>
              <a:rPr lang="ru-RU" sz="2000" b="1" i="0" dirty="0">
                <a:solidFill>
                  <a:srgbClr val="C00000"/>
                </a:solidFill>
              </a:rPr>
              <a:t>Государственное регулирование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i="0" dirty="0">
                <a:solidFill>
                  <a:srgbClr val="C00000"/>
                </a:solidFill>
              </a:rPr>
              <a:t> цен (тарифов) </a:t>
            </a:r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4643438" y="3857625"/>
            <a:ext cx="4214842" cy="1223963"/>
          </a:xfrm>
          <a:prstGeom prst="roundRect">
            <a:avLst>
              <a:gd name="adj" fmla="val 16667"/>
            </a:avLst>
          </a:prstGeom>
          <a:solidFill>
            <a:srgbClr val="CCECFF"/>
          </a:solidFill>
          <a:ln w="9360">
            <a:solidFill>
              <a:srgbClr val="22228B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i="0" dirty="0">
                <a:solidFill>
                  <a:srgbClr val="C00000"/>
                </a:solidFill>
              </a:rPr>
              <a:t>Рассмотрение обращений граждан </a:t>
            </a: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0" y="0"/>
            <a:ext cx="9144000" cy="1202510"/>
          </a:xfrm>
          <a:prstGeom prst="rect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0" dirty="0">
                <a:solidFill>
                  <a:schemeClr val="accent6">
                    <a:lumMod val="75000"/>
                  </a:schemeClr>
                </a:solidFill>
              </a:rPr>
              <a:t>Федеральный закон от 27.07.2010 N 210-ФЗ</a:t>
            </a:r>
            <a:br>
              <a:rPr lang="ru-RU" sz="2400" b="1" i="0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400" b="1" i="0" dirty="0">
                <a:solidFill>
                  <a:schemeClr val="accent6">
                    <a:lumMod val="75000"/>
                  </a:schemeClr>
                </a:solidFill>
              </a:rPr>
              <a:t>"Об организации предоставления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0" dirty="0">
                <a:solidFill>
                  <a:schemeClr val="accent6">
                    <a:lumMod val="75000"/>
                  </a:schemeClr>
                </a:solidFill>
              </a:rPr>
              <a:t> государственных и муниципальных услуг"</a:t>
            </a: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714375" y="5357813"/>
            <a:ext cx="7429500" cy="952500"/>
          </a:xfrm>
          <a:prstGeom prst="roundRect">
            <a:avLst>
              <a:gd name="adj" fmla="val 16667"/>
            </a:avLst>
          </a:prstGeom>
          <a:solidFill>
            <a:srgbClr val="EEF9F4"/>
          </a:solidFill>
          <a:ln w="9525">
            <a:noFill/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i="0" dirty="0">
                <a:solidFill>
                  <a:srgbClr val="002060"/>
                </a:solidFill>
              </a:rPr>
              <a:t>Услуги предоставляются бесплатно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F93D92B-819C-4E4F-8550-2D35E08C3CCE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3</a:t>
            </a:fld>
            <a:endParaRPr lang="ru-RU" sz="1400" i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Group 1"/>
          <p:cNvGrpSpPr>
            <a:grpSpLocks/>
          </p:cNvGrpSpPr>
          <p:nvPr/>
        </p:nvGrpSpPr>
        <p:grpSpPr bwMode="auto">
          <a:xfrm>
            <a:off x="-3500438" y="0"/>
            <a:ext cx="12642851" cy="4641850"/>
            <a:chOff x="-2205" y="0"/>
            <a:chExt cx="7964" cy="2924"/>
          </a:xfrm>
        </p:grpSpPr>
        <p:cxnSp>
          <p:nvCxnSpPr>
            <p:cNvPr id="7170" name="AutoShape 2"/>
            <p:cNvCxnSpPr>
              <a:cxnSpLocks noChangeShapeType="1"/>
              <a:endCxn id="7179" idx="2"/>
            </p:cNvCxnSpPr>
            <p:nvPr/>
          </p:nvCxnSpPr>
          <p:spPr bwMode="auto">
            <a:xfrm>
              <a:off x="-2205" y="2866"/>
              <a:ext cx="4657" cy="58"/>
            </a:xfrm>
            <a:prstGeom prst="bentConnector3">
              <a:avLst>
                <a:gd name="adj1" fmla="val 50000"/>
              </a:avLst>
            </a:prstGeom>
            <a:noFill/>
            <a:ln w="9525">
              <a:noFill/>
              <a:round/>
              <a:headEnd/>
              <a:tailEnd/>
            </a:ln>
            <a:effectLst/>
          </p:spPr>
        </p:cxnSp>
        <p:cxnSp>
          <p:nvCxnSpPr>
            <p:cNvPr id="7171" name="AutoShape 3"/>
            <p:cNvCxnSpPr>
              <a:cxnSpLocks noChangeShapeType="1"/>
              <a:stCxn id="7178" idx="0"/>
              <a:endCxn id="7175" idx="2"/>
            </p:cNvCxnSpPr>
            <p:nvPr/>
          </p:nvCxnSpPr>
          <p:spPr bwMode="auto">
            <a:xfrm flipH="1" flipV="1">
              <a:off x="2477" y="720"/>
              <a:ext cx="404" cy="2272"/>
            </a:xfrm>
            <a:prstGeom prst="bentConnector3">
              <a:avLst>
                <a:gd name="adj1" fmla="val 50000"/>
              </a:avLst>
            </a:prstGeom>
            <a:noFill/>
            <a:ln w="9525">
              <a:noFill/>
              <a:round/>
              <a:headEnd/>
              <a:tailEnd/>
            </a:ln>
            <a:effectLst/>
          </p:spPr>
        </p:cxnSp>
        <p:cxnSp>
          <p:nvCxnSpPr>
            <p:cNvPr id="7172" name="AutoShape 4"/>
            <p:cNvCxnSpPr>
              <a:cxnSpLocks noChangeShapeType="1"/>
            </p:cNvCxnSpPr>
            <p:nvPr/>
          </p:nvCxnSpPr>
          <p:spPr bwMode="auto">
            <a:xfrm flipH="1" flipV="1">
              <a:off x="2275" y="989"/>
              <a:ext cx="556" cy="1442"/>
            </a:xfrm>
            <a:prstGeom prst="bentConnector3">
              <a:avLst>
                <a:gd name="adj1" fmla="val 50000"/>
              </a:avLst>
            </a:prstGeom>
            <a:noFill/>
            <a:ln w="9525">
              <a:noFill/>
              <a:round/>
              <a:headEnd/>
              <a:tailEnd/>
            </a:ln>
            <a:effectLst/>
          </p:spPr>
        </p:cxnSp>
        <p:cxnSp>
          <p:nvCxnSpPr>
            <p:cNvPr id="7173" name="AutoShape 5"/>
            <p:cNvCxnSpPr>
              <a:cxnSpLocks noChangeShapeType="1"/>
              <a:endCxn id="7175" idx="2"/>
            </p:cNvCxnSpPr>
            <p:nvPr/>
          </p:nvCxnSpPr>
          <p:spPr bwMode="auto">
            <a:xfrm flipV="1">
              <a:off x="2005" y="721"/>
              <a:ext cx="794" cy="82"/>
            </a:xfrm>
            <a:prstGeom prst="bentConnector3">
              <a:avLst>
                <a:gd name="adj1" fmla="val 50000"/>
              </a:avLst>
            </a:prstGeom>
            <a:noFill/>
            <a:ln w="9525">
              <a:noFill/>
              <a:round/>
              <a:headEnd/>
              <a:tailEnd/>
            </a:ln>
            <a:effectLst/>
          </p:spPr>
        </p:cxnSp>
        <p:cxnSp>
          <p:nvCxnSpPr>
            <p:cNvPr id="7174" name="AutoShape 6"/>
            <p:cNvCxnSpPr>
              <a:cxnSpLocks noChangeShapeType="1"/>
              <a:stCxn id="7176" idx="0"/>
              <a:endCxn id="7175" idx="2"/>
            </p:cNvCxnSpPr>
            <p:nvPr/>
          </p:nvCxnSpPr>
          <p:spPr bwMode="auto">
            <a:xfrm flipV="1">
              <a:off x="2095" y="721"/>
              <a:ext cx="404" cy="381"/>
            </a:xfrm>
            <a:prstGeom prst="bentConnector3">
              <a:avLst>
                <a:gd name="adj1" fmla="val 50000"/>
              </a:avLst>
            </a:prstGeom>
            <a:noFill/>
            <a:ln w="9525">
              <a:noFill/>
              <a:round/>
              <a:headEnd/>
              <a:tailEnd/>
            </a:ln>
            <a:effectLst/>
          </p:spPr>
        </p:cxnSp>
        <p:sp>
          <p:nvSpPr>
            <p:cNvPr id="7175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5759" cy="719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400" b="1" i="0" u="sng" dirty="0">
                  <a:solidFill>
                    <a:schemeClr val="accent6">
                      <a:lumMod val="75000"/>
                    </a:schemeClr>
                  </a:solidFill>
                </a:rPr>
                <a:t>В 1 полугодии 2012 года установлено 149 тарифов</a:t>
              </a:r>
            </a:p>
          </p:txBody>
        </p:sp>
        <p:sp>
          <p:nvSpPr>
            <p:cNvPr id="7176" name="AutoShape 8"/>
            <p:cNvSpPr>
              <a:spLocks noChangeArrowheads="1"/>
            </p:cNvSpPr>
            <p:nvPr/>
          </p:nvSpPr>
          <p:spPr bwMode="auto">
            <a:xfrm>
              <a:off x="2070" y="1125"/>
              <a:ext cx="856" cy="1034"/>
            </a:xfrm>
            <a:prstGeom prst="roundRect">
              <a:avLst>
                <a:gd name="adj" fmla="val 16667"/>
              </a:avLst>
            </a:prstGeom>
            <a:solidFill>
              <a:srgbClr val="D2D2F4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 dirty="0">
                  <a:solidFill>
                    <a:srgbClr val="000000"/>
                  </a:solidFill>
                </a:rPr>
                <a:t>Утилизация (захоронение) </a:t>
              </a:r>
              <a:r>
                <a:rPr lang="ru-RU" sz="1400" b="1" dirty="0">
                  <a:solidFill>
                    <a:srgbClr val="000000"/>
                  </a:solidFill>
                </a:rPr>
                <a:t>ТБО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 dirty="0">
                  <a:solidFill>
                    <a:srgbClr val="000000"/>
                  </a:solidFill>
                </a:rPr>
                <a:t>(№ 210 – ФЗ)</a:t>
              </a:r>
            </a:p>
          </p:txBody>
        </p:sp>
        <p:sp>
          <p:nvSpPr>
            <p:cNvPr id="7177" name="AutoShape 9"/>
            <p:cNvSpPr>
              <a:spLocks noChangeArrowheads="1"/>
            </p:cNvSpPr>
            <p:nvPr/>
          </p:nvSpPr>
          <p:spPr bwMode="auto">
            <a:xfrm>
              <a:off x="3870" y="1125"/>
              <a:ext cx="807" cy="1034"/>
            </a:xfrm>
            <a:prstGeom prst="roundRect">
              <a:avLst>
                <a:gd name="adj" fmla="val 16704"/>
              </a:avLst>
            </a:prstGeom>
            <a:solidFill>
              <a:srgbClr val="D2D2F4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 dirty="0">
                  <a:solidFill>
                    <a:srgbClr val="000000"/>
                  </a:solidFill>
                </a:rPr>
                <a:t>Горячая вода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 dirty="0">
                  <a:solidFill>
                    <a:srgbClr val="000000"/>
                  </a:solidFill>
                </a:rPr>
                <a:t>(№ 210 – ФЗ)</a:t>
              </a:r>
            </a:p>
          </p:txBody>
        </p:sp>
        <p:sp>
          <p:nvSpPr>
            <p:cNvPr id="7178" name="AutoShape 10"/>
            <p:cNvSpPr>
              <a:spLocks noChangeArrowheads="1"/>
            </p:cNvSpPr>
            <p:nvPr/>
          </p:nvSpPr>
          <p:spPr bwMode="auto">
            <a:xfrm>
              <a:off x="4725" y="1125"/>
              <a:ext cx="855" cy="1034"/>
            </a:xfrm>
            <a:prstGeom prst="roundRect">
              <a:avLst>
                <a:gd name="adj" fmla="val 16667"/>
              </a:avLst>
            </a:prstGeom>
            <a:solidFill>
              <a:srgbClr val="D2D2F4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>
                  <a:solidFill>
                    <a:srgbClr val="000000"/>
                  </a:solidFill>
                </a:rPr>
                <a:t>Транспорт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>
                  <a:solidFill>
                    <a:srgbClr val="000000"/>
                  </a:solidFill>
                </a:rPr>
                <a:t>(№ 239)</a:t>
              </a:r>
            </a:p>
          </p:txBody>
        </p:sp>
        <p:sp>
          <p:nvSpPr>
            <p:cNvPr id="7179" name="AutoShape 11"/>
            <p:cNvSpPr>
              <a:spLocks noChangeArrowheads="1"/>
            </p:cNvSpPr>
            <p:nvPr/>
          </p:nvSpPr>
          <p:spPr bwMode="auto">
            <a:xfrm>
              <a:off x="2026" y="2367"/>
              <a:ext cx="853" cy="557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i="0" dirty="0">
                  <a:solidFill>
                    <a:srgbClr val="C00000"/>
                  </a:solidFill>
                </a:rPr>
                <a:t>4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 dirty="0">
                  <a:solidFill>
                    <a:srgbClr val="000000"/>
                  </a:solidFill>
                </a:rPr>
                <a:t>тарифа</a:t>
              </a:r>
            </a:p>
          </p:txBody>
        </p:sp>
        <p:sp>
          <p:nvSpPr>
            <p:cNvPr id="7180" name="AutoShape 12"/>
            <p:cNvSpPr>
              <a:spLocks noChangeArrowheads="1"/>
            </p:cNvSpPr>
            <p:nvPr/>
          </p:nvSpPr>
          <p:spPr bwMode="auto">
            <a:xfrm>
              <a:off x="2925" y="2385"/>
              <a:ext cx="854" cy="539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i="0" dirty="0">
                  <a:solidFill>
                    <a:srgbClr val="C00000"/>
                  </a:solidFill>
                </a:rPr>
                <a:t>23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 dirty="0">
                  <a:solidFill>
                    <a:srgbClr val="000000"/>
                  </a:solidFill>
                </a:rPr>
                <a:t>тарифа</a:t>
              </a:r>
            </a:p>
          </p:txBody>
        </p:sp>
        <p:sp>
          <p:nvSpPr>
            <p:cNvPr id="7181" name="AutoShape 13"/>
            <p:cNvSpPr>
              <a:spLocks noChangeArrowheads="1"/>
            </p:cNvSpPr>
            <p:nvPr/>
          </p:nvSpPr>
          <p:spPr bwMode="auto">
            <a:xfrm>
              <a:off x="3825" y="2385"/>
              <a:ext cx="854" cy="539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i="0" dirty="0">
                  <a:solidFill>
                    <a:srgbClr val="C00000"/>
                  </a:solidFill>
                </a:rPr>
                <a:t>10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 dirty="0">
                  <a:solidFill>
                    <a:srgbClr val="000000"/>
                  </a:solidFill>
                </a:rPr>
                <a:t>тарифов</a:t>
              </a:r>
            </a:p>
          </p:txBody>
        </p:sp>
        <p:sp>
          <p:nvSpPr>
            <p:cNvPr id="7182" name="AutoShape 14"/>
            <p:cNvSpPr>
              <a:spLocks noChangeArrowheads="1"/>
            </p:cNvSpPr>
            <p:nvPr/>
          </p:nvSpPr>
          <p:spPr bwMode="auto">
            <a:xfrm>
              <a:off x="4725" y="2367"/>
              <a:ext cx="853" cy="557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i="0" dirty="0">
                  <a:solidFill>
                    <a:srgbClr val="C00000"/>
                  </a:solidFill>
                </a:rPr>
                <a:t>14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 dirty="0">
                  <a:solidFill>
                    <a:srgbClr val="000000"/>
                  </a:solidFill>
                </a:rPr>
                <a:t>тарифов</a:t>
              </a:r>
            </a:p>
          </p:txBody>
        </p:sp>
        <p:sp>
          <p:nvSpPr>
            <p:cNvPr id="7183" name="AutoShape 15"/>
            <p:cNvSpPr>
              <a:spLocks noChangeArrowheads="1"/>
            </p:cNvSpPr>
            <p:nvPr/>
          </p:nvSpPr>
          <p:spPr bwMode="auto">
            <a:xfrm>
              <a:off x="135" y="1125"/>
              <a:ext cx="944" cy="1034"/>
            </a:xfrm>
            <a:prstGeom prst="roundRect">
              <a:avLst>
                <a:gd name="adj" fmla="val 16667"/>
              </a:avLst>
            </a:prstGeom>
            <a:solidFill>
              <a:srgbClr val="D2D2F4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 dirty="0">
                  <a:solidFill>
                    <a:srgbClr val="000000"/>
                  </a:solidFill>
                </a:rPr>
                <a:t>Электроэнергия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1400" b="1" i="0" dirty="0">
                <a:solidFill>
                  <a:srgbClr val="000000"/>
                </a:solidFill>
                <a:latin typeface="Arial" charset="0"/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 dirty="0">
                  <a:solidFill>
                    <a:srgbClr val="000000"/>
                  </a:solidFill>
                </a:rPr>
                <a:t>( № 35-ФЗ)</a:t>
              </a:r>
            </a:p>
          </p:txBody>
        </p:sp>
        <p:sp>
          <p:nvSpPr>
            <p:cNvPr id="7184" name="AutoShape 16"/>
            <p:cNvSpPr>
              <a:spLocks noChangeArrowheads="1"/>
            </p:cNvSpPr>
            <p:nvPr/>
          </p:nvSpPr>
          <p:spPr bwMode="auto">
            <a:xfrm>
              <a:off x="1125" y="1125"/>
              <a:ext cx="899" cy="1034"/>
            </a:xfrm>
            <a:prstGeom prst="roundRect">
              <a:avLst>
                <a:gd name="adj" fmla="val 16667"/>
              </a:avLst>
            </a:prstGeom>
            <a:solidFill>
              <a:srgbClr val="D2D2F4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 dirty="0">
                  <a:solidFill>
                    <a:srgbClr val="000000"/>
                  </a:solidFill>
                  <a:cs typeface="Times New Roman" pitchFamily="16" charset="0"/>
                </a:rPr>
                <a:t>Водоснабжение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 dirty="0">
                  <a:solidFill>
                    <a:srgbClr val="000000"/>
                  </a:solidFill>
                  <a:cs typeface="Times New Roman" pitchFamily="16" charset="0"/>
                </a:rPr>
                <a:t>водоотведение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 dirty="0">
                  <a:solidFill>
                    <a:srgbClr val="000000"/>
                  </a:solidFill>
                  <a:cs typeface="Times New Roman" pitchFamily="16" charset="0"/>
                </a:rPr>
                <a:t>(№ 210 – ФЗ)</a:t>
              </a:r>
            </a:p>
          </p:txBody>
        </p:sp>
        <p:sp>
          <p:nvSpPr>
            <p:cNvPr id="7185" name="AutoShape 17"/>
            <p:cNvSpPr>
              <a:spLocks noChangeArrowheads="1"/>
            </p:cNvSpPr>
            <p:nvPr/>
          </p:nvSpPr>
          <p:spPr bwMode="auto">
            <a:xfrm>
              <a:off x="1138" y="2368"/>
              <a:ext cx="840" cy="556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i="0" dirty="0">
                  <a:solidFill>
                    <a:srgbClr val="C00000"/>
                  </a:solidFill>
                </a:rPr>
                <a:t>57 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 dirty="0">
                  <a:solidFill>
                    <a:srgbClr val="000000"/>
                  </a:solidFill>
                </a:rPr>
                <a:t>тарифов</a:t>
              </a:r>
            </a:p>
          </p:txBody>
        </p:sp>
        <p:sp>
          <p:nvSpPr>
            <p:cNvPr id="7186" name="AutoShape 18"/>
            <p:cNvSpPr>
              <a:spLocks noChangeArrowheads="1"/>
            </p:cNvSpPr>
            <p:nvPr/>
          </p:nvSpPr>
          <p:spPr bwMode="auto">
            <a:xfrm>
              <a:off x="107" y="2368"/>
              <a:ext cx="967" cy="556"/>
            </a:xfrm>
            <a:prstGeom prst="roundRect">
              <a:avLst>
                <a:gd name="adj" fmla="val 16667"/>
              </a:avLst>
            </a:prstGeom>
            <a:solidFill>
              <a:srgbClr val="CCECFF"/>
            </a:solidFill>
            <a:ln w="936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2000" b="1" i="0" dirty="0">
                <a:solidFill>
                  <a:srgbClr val="000000"/>
                </a:solidFill>
              </a:endParaRP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2000" b="1" i="0" dirty="0">
                  <a:solidFill>
                    <a:srgbClr val="C00000"/>
                  </a:solidFill>
                </a:rPr>
                <a:t>41 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 dirty="0">
                  <a:solidFill>
                    <a:srgbClr val="000000"/>
                  </a:solidFill>
                </a:rPr>
                <a:t>тариф 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ru-RU" sz="1400" b="1" i="0" dirty="0">
                  <a:solidFill>
                    <a:srgbClr val="000000"/>
                  </a:solidFill>
                </a:rPr>
                <a:t>(плата за  ТП)</a:t>
              </a:r>
            </a:p>
            <a:p>
              <a:pPr algn="ct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endParaRPr lang="ru-RU" sz="1400" b="1" i="0" dirty="0">
                <a:solidFill>
                  <a:srgbClr val="000000"/>
                </a:solidFill>
              </a:endParaRPr>
            </a:p>
          </p:txBody>
        </p:sp>
        <p:cxnSp>
          <p:nvCxnSpPr>
            <p:cNvPr id="7187" name="AutoShape 19"/>
            <p:cNvCxnSpPr>
              <a:cxnSpLocks noChangeShapeType="1"/>
              <a:stCxn id="7175" idx="2"/>
              <a:endCxn id="7184" idx="0"/>
            </p:cNvCxnSpPr>
            <p:nvPr/>
          </p:nvCxnSpPr>
          <p:spPr bwMode="auto">
            <a:xfrm flipH="1">
              <a:off x="1172" y="720"/>
              <a:ext cx="404" cy="1304"/>
            </a:xfrm>
            <a:prstGeom prst="bentConnector3">
              <a:avLst>
                <a:gd name="adj1" fmla="val 50000"/>
              </a:avLst>
            </a:prstGeom>
            <a:noFill/>
            <a:ln w="9525">
              <a:noFill/>
              <a:round/>
              <a:headEnd/>
              <a:tailEnd/>
            </a:ln>
            <a:effectLst/>
          </p:spPr>
        </p:cxnSp>
        <p:sp>
          <p:nvSpPr>
            <p:cNvPr id="7188" name="Line 20"/>
            <p:cNvSpPr>
              <a:spLocks noChangeShapeType="1"/>
            </p:cNvSpPr>
            <p:nvPr/>
          </p:nvSpPr>
          <p:spPr bwMode="auto">
            <a:xfrm>
              <a:off x="577" y="2188"/>
              <a:ext cx="0" cy="179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89" name="Line 21"/>
            <p:cNvSpPr>
              <a:spLocks noChangeShapeType="1"/>
            </p:cNvSpPr>
            <p:nvPr/>
          </p:nvSpPr>
          <p:spPr bwMode="auto">
            <a:xfrm>
              <a:off x="5082" y="2188"/>
              <a:ext cx="0" cy="179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90" name="Line 22"/>
            <p:cNvSpPr>
              <a:spLocks noChangeShapeType="1"/>
            </p:cNvSpPr>
            <p:nvPr/>
          </p:nvSpPr>
          <p:spPr bwMode="auto">
            <a:xfrm>
              <a:off x="4230" y="2188"/>
              <a:ext cx="0" cy="179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91" name="Line 23"/>
            <p:cNvSpPr>
              <a:spLocks noChangeShapeType="1"/>
            </p:cNvSpPr>
            <p:nvPr/>
          </p:nvSpPr>
          <p:spPr bwMode="auto">
            <a:xfrm>
              <a:off x="3375" y="2115"/>
              <a:ext cx="0" cy="179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92" name="Line 24"/>
            <p:cNvSpPr>
              <a:spLocks noChangeShapeType="1"/>
            </p:cNvSpPr>
            <p:nvPr/>
          </p:nvSpPr>
          <p:spPr bwMode="auto">
            <a:xfrm>
              <a:off x="2393" y="2188"/>
              <a:ext cx="0" cy="179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93" name="Line 25"/>
            <p:cNvSpPr>
              <a:spLocks noChangeShapeType="1"/>
            </p:cNvSpPr>
            <p:nvPr/>
          </p:nvSpPr>
          <p:spPr bwMode="auto">
            <a:xfrm>
              <a:off x="1497" y="2188"/>
              <a:ext cx="0" cy="179"/>
            </a:xfrm>
            <a:prstGeom prst="line">
              <a:avLst/>
            </a:prstGeom>
            <a:noFill/>
            <a:ln w="19080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94" name="AutoShape 26"/>
          <p:cNvSpPr>
            <a:spLocks noChangeArrowheads="1"/>
          </p:cNvSpPr>
          <p:nvPr/>
        </p:nvSpPr>
        <p:spPr bwMode="auto">
          <a:xfrm>
            <a:off x="4714875" y="1785938"/>
            <a:ext cx="1357313" cy="1643062"/>
          </a:xfrm>
          <a:prstGeom prst="roundRect">
            <a:avLst>
              <a:gd name="adj" fmla="val 12810"/>
            </a:avLst>
          </a:prstGeom>
          <a:solidFill>
            <a:srgbClr val="D2D2F4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i="0" dirty="0">
                <a:solidFill>
                  <a:srgbClr val="000000"/>
                </a:solidFill>
              </a:rPr>
              <a:t>Тепловая энергия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i="0" dirty="0">
                <a:solidFill>
                  <a:srgbClr val="000000"/>
                </a:solidFill>
              </a:rPr>
              <a:t>(№ 190 – ФЗ)</a:t>
            </a:r>
          </a:p>
        </p:txBody>
      </p:sp>
      <p:sp>
        <p:nvSpPr>
          <p:cNvPr id="7195" name="Text Box 27"/>
          <p:cNvSpPr txBox="1">
            <a:spLocks noChangeArrowheads="1"/>
          </p:cNvSpPr>
          <p:nvPr/>
        </p:nvSpPr>
        <p:spPr bwMode="auto">
          <a:xfrm>
            <a:off x="6553200" y="6357938"/>
            <a:ext cx="2133600" cy="3635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BC68D784-E1AA-4EC9-8A92-22B9C0E29E58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4</a:t>
            </a:fld>
            <a:endParaRPr lang="ru-RU" sz="1400" i="0">
              <a:solidFill>
                <a:srgbClr val="000000"/>
              </a:solidFill>
            </a:endParaRPr>
          </a:p>
        </p:txBody>
      </p:sp>
      <p:sp>
        <p:nvSpPr>
          <p:cNvPr id="7196" name="Rectangle 28"/>
          <p:cNvSpPr>
            <a:spLocks noChangeArrowheads="1"/>
          </p:cNvSpPr>
          <p:nvPr/>
        </p:nvSpPr>
        <p:spPr bwMode="auto">
          <a:xfrm>
            <a:off x="214313" y="4941888"/>
            <a:ext cx="8715375" cy="1223962"/>
          </a:xfrm>
          <a:prstGeom prst="rect">
            <a:avLst/>
          </a:prstGeom>
          <a:solidFill>
            <a:srgbClr val="CCECFF"/>
          </a:solidFill>
          <a:ln w="9360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 i="0" dirty="0">
                <a:solidFill>
                  <a:srgbClr val="000000"/>
                </a:solidFill>
              </a:rPr>
              <a:t>Утверждены в соответствии со сценарными условиями функционирования экономики  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 i="0" dirty="0">
                <a:solidFill>
                  <a:srgbClr val="000000"/>
                </a:solidFill>
              </a:rPr>
              <a:t>и основными параметрами прогноза социально-экономического развития РФ на 2012 год</a:t>
            </a: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 i="0" dirty="0">
                <a:solidFill>
                  <a:srgbClr val="000000"/>
                </a:solidFill>
              </a:rPr>
              <a:t>и плановый период 2013 и 2014 годов, одобренными Правительством РФ.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857250"/>
          </a:xfrm>
          <a:prstGeom prst="rect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0" dirty="0">
                <a:solidFill>
                  <a:schemeClr val="accent6"/>
                </a:solidFill>
                <a:cs typeface="Times New Roman" pitchFamily="16" charset="0"/>
              </a:rPr>
              <a:t>Тарифы на электрическую энергию для населения на 2012 год</a:t>
            </a:r>
          </a:p>
        </p:txBody>
      </p:sp>
      <p:graphicFrame>
        <p:nvGraphicFramePr>
          <p:cNvPr id="8194" name="Group 2"/>
          <p:cNvGraphicFramePr>
            <a:graphicFrameLocks noGrp="1"/>
          </p:cNvGraphicFramePr>
          <p:nvPr/>
        </p:nvGraphicFramePr>
        <p:xfrm>
          <a:off x="323850" y="1143000"/>
          <a:ext cx="8502650" cy="4967288"/>
        </p:xfrm>
        <a:graphic>
          <a:graphicData uri="http://schemas.openxmlformats.org/drawingml/2006/table">
            <a:tbl>
              <a:tblPr/>
              <a:tblGrid>
                <a:gridCol w="2833688"/>
                <a:gridCol w="1162050"/>
                <a:gridCol w="1092200"/>
                <a:gridCol w="1162050"/>
                <a:gridCol w="1162050"/>
                <a:gridCol w="1090612"/>
              </a:tblGrid>
              <a:tr h="563563">
                <a:tc row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Группа населения</a:t>
                      </a:r>
                    </a:p>
                  </a:txBody>
                  <a:tcPr marL="90000" marR="90000" marT="5688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2011 год</a:t>
                      </a:r>
                    </a:p>
                  </a:txBody>
                  <a:tcPr marL="90000" marR="90000" marT="5688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1 января 2012 года</a:t>
                      </a:r>
                    </a:p>
                  </a:txBody>
                  <a:tcPr marL="90000" marR="90000" marT="5688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1 июля 2012 года</a:t>
                      </a:r>
                    </a:p>
                  </a:txBody>
                  <a:tcPr marL="90000" marR="90000" marT="5688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99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Тариф, коп./кВтч</a:t>
                      </a:r>
                    </a:p>
                  </a:txBody>
                  <a:tcPr marL="90000" marR="90000" marT="5688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Тариф, коп./кВтч</a:t>
                      </a:r>
                    </a:p>
                  </a:txBody>
                  <a:tcPr marL="90000" marR="90000" marT="5688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Индекс роста, %</a:t>
                      </a:r>
                    </a:p>
                  </a:txBody>
                  <a:tcPr marL="90000" marR="90000" marT="5688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Тариф, коп./кВтч</a:t>
                      </a:r>
                    </a:p>
                  </a:txBody>
                  <a:tcPr marL="90000" marR="90000" marT="5688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Индекс роста, %</a:t>
                      </a:r>
                    </a:p>
                  </a:txBody>
                  <a:tcPr marL="90000" marR="90000" marT="5688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Население , проживающие в   городских населенных пунктах</a:t>
                      </a:r>
                    </a:p>
                  </a:txBody>
                  <a:tcPr marL="72000" marR="72000" marT="4608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275,0</a:t>
                      </a:r>
                    </a:p>
                  </a:txBody>
                  <a:tcPr marL="90000" marR="90000" marT="5814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275,0</a:t>
                      </a:r>
                    </a:p>
                  </a:txBody>
                  <a:tcPr marL="90000" marR="90000" marT="5814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100,0%</a:t>
                      </a:r>
                    </a:p>
                  </a:txBody>
                  <a:tcPr marL="90000" marR="90000" marT="5814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292,0</a:t>
                      </a:r>
                    </a:p>
                  </a:txBody>
                  <a:tcPr marL="90000" marR="90000" marT="5814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106,2%</a:t>
                      </a:r>
                    </a:p>
                  </a:txBody>
                  <a:tcPr marL="90000" marR="90000" marT="5814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89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Сельское население и население, проживающее в городских населенных пунктах  в домах, оборудованных в установленном порядке стационарными электроплитами и (или) электроотопительными установками  </a:t>
                      </a:r>
                    </a:p>
                  </a:txBody>
                  <a:tcPr marL="72000" marR="72000" marT="4608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193,0</a:t>
                      </a:r>
                    </a:p>
                  </a:txBody>
                  <a:tcPr marL="90000" marR="90000" marT="5814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193,0</a:t>
                      </a:r>
                    </a:p>
                  </a:txBody>
                  <a:tcPr marL="90000" marR="90000" marT="5814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100,0%</a:t>
                      </a:r>
                    </a:p>
                  </a:txBody>
                  <a:tcPr marL="90000" marR="90000" marT="5814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204,0</a:t>
                      </a:r>
                    </a:p>
                  </a:txBody>
                  <a:tcPr marL="90000" marR="90000" marT="5814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106,0%</a:t>
                      </a:r>
                    </a:p>
                  </a:txBody>
                  <a:tcPr marL="90000" marR="90000" marT="5814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65" name="Text Box 73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65A820C-9CED-4982-9FD3-4870B612E00B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5</a:t>
            </a:fld>
            <a:endParaRPr lang="ru-RU" sz="1400" i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714375"/>
          </a:xfrm>
          <a:prstGeom prst="rect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i="0" dirty="0">
                <a:solidFill>
                  <a:schemeClr val="accent6"/>
                </a:solidFill>
                <a:cs typeface="Times New Roman" pitchFamily="16" charset="0"/>
              </a:rPr>
              <a:t>ТАРИФЫ НА УСЛУГИ ПО ПЕРЕДАЧЕ ЭЛЕКТРИЧЕСКОЙ ЭНЕРГИИ </a:t>
            </a:r>
            <a:endParaRPr lang="en-US" sz="2000" b="1" i="0" dirty="0" smtClean="0">
              <a:solidFill>
                <a:schemeClr val="accent6"/>
              </a:solidFill>
              <a:cs typeface="Times New Roman" pitchFamily="16" charset="0"/>
            </a:endParaRPr>
          </a:p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i="0" dirty="0" smtClean="0">
                <a:solidFill>
                  <a:schemeClr val="accent6"/>
                </a:solidFill>
                <a:cs typeface="Times New Roman" pitchFamily="16" charset="0"/>
              </a:rPr>
              <a:t>НА </a:t>
            </a:r>
            <a:r>
              <a:rPr lang="ru-RU" sz="2000" b="1" i="0" dirty="0">
                <a:solidFill>
                  <a:schemeClr val="accent6"/>
                </a:solidFill>
                <a:cs typeface="Times New Roman" pitchFamily="16" charset="0"/>
              </a:rPr>
              <a:t>2012 ГОД</a:t>
            </a:r>
          </a:p>
        </p:txBody>
      </p:sp>
      <p:graphicFrame>
        <p:nvGraphicFramePr>
          <p:cNvPr id="9218" name="Group 2"/>
          <p:cNvGraphicFramePr>
            <a:graphicFrameLocks noGrp="1"/>
          </p:cNvGraphicFramePr>
          <p:nvPr/>
        </p:nvGraphicFramePr>
        <p:xfrm>
          <a:off x="357188" y="1000125"/>
          <a:ext cx="8575675" cy="2100378"/>
        </p:xfrm>
        <a:graphic>
          <a:graphicData uri="http://schemas.openxmlformats.org/drawingml/2006/table">
            <a:tbl>
              <a:tblPr/>
              <a:tblGrid>
                <a:gridCol w="1143000"/>
                <a:gridCol w="642937"/>
                <a:gridCol w="642938"/>
                <a:gridCol w="642937"/>
                <a:gridCol w="642938"/>
                <a:gridCol w="646112"/>
                <a:gridCol w="714375"/>
                <a:gridCol w="642938"/>
                <a:gridCol w="714375"/>
                <a:gridCol w="571500"/>
                <a:gridCol w="571500"/>
                <a:gridCol w="500062"/>
                <a:gridCol w="500063"/>
              </a:tblGrid>
              <a:tr h="404813">
                <a:tc row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Показатель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2011 г. согласно действующим решениям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2012 г. согласно действующим решениям в 1 полугодии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Прирост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32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ВН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СН1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СН2</a:t>
                      </a:r>
                    </a:p>
                  </a:txBody>
                  <a:tcPr marL="42840" marR="42840" marT="17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НН</a:t>
                      </a:r>
                    </a:p>
                  </a:txBody>
                  <a:tcPr marL="42840" marR="42840" marT="17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ВН</a:t>
                      </a:r>
                    </a:p>
                  </a:txBody>
                  <a:tcPr marL="42840" marR="42840" marT="17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СН1</a:t>
                      </a:r>
                    </a:p>
                  </a:txBody>
                  <a:tcPr marL="42840" marR="42840" marT="17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СН2</a:t>
                      </a:r>
                    </a:p>
                  </a:txBody>
                  <a:tcPr marL="42840" marR="42840" marT="17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НН</a:t>
                      </a:r>
                    </a:p>
                  </a:txBody>
                  <a:tcPr marL="42840" marR="42840" marT="17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ВН</a:t>
                      </a:r>
                    </a:p>
                  </a:txBody>
                  <a:tcPr marL="42840" marR="42840" marT="17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СН1</a:t>
                      </a:r>
                    </a:p>
                  </a:txBody>
                  <a:tcPr marL="42840" marR="42840" marT="17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СН2</a:t>
                      </a:r>
                    </a:p>
                  </a:txBody>
                  <a:tcPr marL="42840" marR="42840" marT="17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НН</a:t>
                      </a:r>
                    </a:p>
                  </a:txBody>
                  <a:tcPr marL="42840" marR="42840" marT="17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Одноставоч-ный тариф (прочие) </a:t>
                      </a:r>
                    </a:p>
                  </a:txBody>
                  <a:tcPr marL="42840" marR="42840" marT="17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1229,62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2020,46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2083,68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2575,36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1207,88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1993,18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2039,08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2447,76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-1,8%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-1,4%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-2,1%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-5,0%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78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Одноставоч-ный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тариф в среднем по субъекту</a:t>
                      </a:r>
                    </a:p>
                  </a:txBody>
                  <a:tcPr marL="42840" marR="42840" marT="1764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1469,32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1442,97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-1,8%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9352" name="Group 136"/>
          <p:cNvGraphicFramePr>
            <a:graphicFrameLocks noGrp="1"/>
          </p:cNvGraphicFramePr>
          <p:nvPr/>
        </p:nvGraphicFramePr>
        <p:xfrm>
          <a:off x="285721" y="3214688"/>
          <a:ext cx="8647143" cy="2143127"/>
        </p:xfrm>
        <a:graphic>
          <a:graphicData uri="http://schemas.openxmlformats.org/drawingml/2006/table">
            <a:tbl>
              <a:tblPr/>
              <a:tblGrid>
                <a:gridCol w="1214468"/>
                <a:gridCol w="642937"/>
                <a:gridCol w="642938"/>
                <a:gridCol w="642937"/>
                <a:gridCol w="642938"/>
                <a:gridCol w="646112"/>
                <a:gridCol w="714375"/>
                <a:gridCol w="642938"/>
                <a:gridCol w="714375"/>
                <a:gridCol w="571500"/>
                <a:gridCol w="571500"/>
                <a:gridCol w="500062"/>
                <a:gridCol w="500063"/>
              </a:tblGrid>
              <a:tr h="481013">
                <a:tc row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Показатель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2011 г. согласно действующим решениям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2012 г. согласно действующим решениям в 2 полугодии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Прирост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3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ВН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СН1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СН2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НН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ВН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СН1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СН2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НН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ВН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СН1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СН2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НН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8013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Одноставоч-ный тариф (прочие)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1229,62</a:t>
                      </a:r>
                    </a:p>
                  </a:txBody>
                  <a:tcPr marL="42840" marR="42840" marT="1512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2020,46</a:t>
                      </a:r>
                    </a:p>
                  </a:txBody>
                  <a:tcPr marL="42840" marR="42840" marT="1512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2083,68</a:t>
                      </a:r>
                    </a:p>
                  </a:txBody>
                  <a:tcPr marL="42840" marR="42840" marT="1512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2575,36</a:t>
                      </a:r>
                    </a:p>
                  </a:txBody>
                  <a:tcPr marL="42840" marR="42840" marT="1512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1328,97</a:t>
                      </a:r>
                    </a:p>
                  </a:txBody>
                  <a:tcPr marL="0" marR="0" marT="2268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2187,32</a:t>
                      </a:r>
                    </a:p>
                  </a:txBody>
                  <a:tcPr marL="0" marR="0" marT="2268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2235,55</a:t>
                      </a:r>
                    </a:p>
                  </a:txBody>
                  <a:tcPr marL="0" marR="0" marT="2268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2653,87</a:t>
                      </a:r>
                    </a:p>
                  </a:txBody>
                  <a:tcPr marL="0" marR="0" marT="2268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8,1%</a:t>
                      </a:r>
                    </a:p>
                  </a:txBody>
                  <a:tcPr marL="0" marR="0" marT="2268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8,3%</a:t>
                      </a:r>
                    </a:p>
                  </a:txBody>
                  <a:tcPr marL="0" marR="0" marT="2268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7,3%</a:t>
                      </a:r>
                    </a:p>
                  </a:txBody>
                  <a:tcPr marL="0" marR="0" marT="2268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3,0%</a:t>
                      </a:r>
                    </a:p>
                  </a:txBody>
                  <a:tcPr marL="0" marR="0" marT="2268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Одноставоч-ный</a:t>
                      </a: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 тариф в среднем по субъекту</a:t>
                      </a:r>
                    </a:p>
                  </a:txBody>
                  <a:tcPr marL="42840" marR="42840" marT="1764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1469,32</a:t>
                      </a:r>
                    </a:p>
                  </a:txBody>
                  <a:tcPr marL="42840" marR="42840" marT="1512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1595,08</a:t>
                      </a:r>
                    </a:p>
                  </a:txBody>
                  <a:tcPr marL="42840" marR="42840" marT="1512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8,6%</a:t>
                      </a:r>
                    </a:p>
                  </a:txBody>
                  <a:tcPr marL="42840" marR="42840" marT="1512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 </a:t>
                      </a:r>
                    </a:p>
                  </a:txBody>
                  <a:tcPr marL="42840" marR="42840" marT="1512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486" name="Text Box 270"/>
          <p:cNvSpPr txBox="1">
            <a:spLocks noChangeArrowheads="1"/>
          </p:cNvSpPr>
          <p:nvPr/>
        </p:nvSpPr>
        <p:spPr bwMode="auto">
          <a:xfrm>
            <a:off x="7572375" y="642938"/>
            <a:ext cx="1357313" cy="30638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i="0">
                <a:solidFill>
                  <a:srgbClr val="000000"/>
                </a:solidFill>
                <a:cs typeface="Times New Roman" pitchFamily="16" charset="0"/>
              </a:rPr>
              <a:t>руб./МВтч</a:t>
            </a:r>
          </a:p>
        </p:txBody>
      </p:sp>
      <p:sp>
        <p:nvSpPr>
          <p:cNvPr id="9487" name="Text Box 271"/>
          <p:cNvSpPr txBox="1">
            <a:spLocks noChangeArrowheads="1"/>
          </p:cNvSpPr>
          <p:nvPr/>
        </p:nvSpPr>
        <p:spPr bwMode="auto">
          <a:xfrm>
            <a:off x="285750" y="5429250"/>
            <a:ext cx="8643938" cy="138717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i="0" dirty="0" err="1">
                <a:solidFill>
                  <a:srgbClr val="000000"/>
                </a:solidFill>
                <a:cs typeface="Times New Roman" pitchFamily="16" charset="0"/>
              </a:rPr>
              <a:t>Двухставочный</a:t>
            </a:r>
            <a:r>
              <a:rPr lang="ru-RU" sz="1400" b="1" i="0" dirty="0">
                <a:solidFill>
                  <a:srgbClr val="000000"/>
                </a:solidFill>
                <a:cs typeface="Times New Roman" pitchFamily="16" charset="0"/>
              </a:rPr>
              <a:t> тариф: на первое полугодие ставки приняты на уровне 2011 года, на второе полугодие ставка мощности принята с ростом 11% в рамках предельных уровней тарифов.</a:t>
            </a:r>
          </a:p>
          <a:p>
            <a:pPr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400" b="1" i="0" dirty="0">
                <a:solidFill>
                  <a:srgbClr val="000000"/>
                </a:solidFill>
                <a:cs typeface="Times New Roman" pitchFamily="16" charset="0"/>
              </a:rPr>
              <a:t>В рамках  ППРФ № 1178 с 1 июля 2012 года в отношении филиала ОАПО «МРСК Центра»-»</a:t>
            </a:r>
            <a:r>
              <a:rPr lang="ru-RU" sz="1400" b="1" i="0" dirty="0" err="1">
                <a:solidFill>
                  <a:srgbClr val="000000"/>
                </a:solidFill>
                <a:cs typeface="Times New Roman" pitchFamily="16" charset="0"/>
              </a:rPr>
              <a:t>Костромаэнерго</a:t>
            </a:r>
            <a:r>
              <a:rPr lang="ru-RU" sz="1400" b="1" i="0" dirty="0">
                <a:solidFill>
                  <a:srgbClr val="000000"/>
                </a:solidFill>
                <a:cs typeface="Times New Roman" pitchFamily="16" charset="0"/>
              </a:rPr>
              <a:t>» осуществлен переход на регулирование методом доходности инвестированного  с переносом срока первого периода регулирования  до 1 июля 2017 года (показатели сформированы на семилетний период (ранее срок установлен на пять лет)).</a:t>
            </a:r>
          </a:p>
        </p:txBody>
      </p:sp>
      <p:sp>
        <p:nvSpPr>
          <p:cNvPr id="9488" name="Text Box 272"/>
          <p:cNvSpPr txBox="1">
            <a:spLocks noChangeArrowheads="1"/>
          </p:cNvSpPr>
          <p:nvPr/>
        </p:nvSpPr>
        <p:spPr bwMode="auto">
          <a:xfrm>
            <a:off x="6553200" y="6429375"/>
            <a:ext cx="2133600" cy="292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71C55AC4-1FE1-4EB7-9E57-D13DD65189E6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6</a:t>
            </a:fld>
            <a:endParaRPr lang="ru-RU" sz="1400" i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857250"/>
          </a:xfrm>
          <a:prstGeom prst="rect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000" b="1" i="0" dirty="0">
                <a:solidFill>
                  <a:schemeClr val="accent6">
                    <a:lumMod val="75000"/>
                  </a:schemeClr>
                </a:solidFill>
                <a:cs typeface="Times New Roman" pitchFamily="16" charset="0"/>
              </a:rPr>
              <a:t>СБЫТОВЫЕ НАДБАВКИ ГАРАНТИРУЮЩИХ ПОСТАВЩИКОВ ЭЛЕКТРИЧЕСКОЙ ЭНЕРГИИ  НА 2012  ГОД</a:t>
            </a:r>
          </a:p>
        </p:txBody>
      </p:sp>
      <p:graphicFrame>
        <p:nvGraphicFramePr>
          <p:cNvPr id="10242" name="Group 2"/>
          <p:cNvGraphicFramePr>
            <a:graphicFrameLocks noGrp="1"/>
          </p:cNvGraphicFramePr>
          <p:nvPr/>
        </p:nvGraphicFramePr>
        <p:xfrm>
          <a:off x="285750" y="1571625"/>
          <a:ext cx="8575675" cy="3373679"/>
        </p:xfrm>
        <a:graphic>
          <a:graphicData uri="http://schemas.openxmlformats.org/drawingml/2006/table">
            <a:tbl>
              <a:tblPr/>
              <a:tblGrid>
                <a:gridCol w="2838450"/>
                <a:gridCol w="1219200"/>
                <a:gridCol w="1311275"/>
                <a:gridCol w="939800"/>
                <a:gridCol w="1263650"/>
                <a:gridCol w="1003300"/>
              </a:tblGrid>
              <a:tr h="619125">
                <a:tc row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Наименование гарантирующего поставщика</a:t>
                      </a:r>
                    </a:p>
                  </a:txBody>
                  <a:tcPr marL="90000" marR="90000" marT="810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2011 год</a:t>
                      </a:r>
                    </a:p>
                  </a:txBody>
                  <a:tcPr marL="90000" marR="90000" marT="810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 января 2012 г.</a:t>
                      </a:r>
                    </a:p>
                  </a:txBody>
                  <a:tcPr marL="90000" marR="90000" marT="810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1 июля 2012 г.</a:t>
                      </a:r>
                    </a:p>
                  </a:txBody>
                  <a:tcPr marL="90000" marR="90000" marT="810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52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Уровень надбавки, руб./МВтч</a:t>
                      </a:r>
                    </a:p>
                  </a:txBody>
                  <a:tcPr marL="90000" marR="90000" marT="810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Уровень надбавки, руб./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МВтч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</a:txBody>
                  <a:tcPr marL="90000" marR="90000" marT="810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Индекс роста, %</a:t>
                      </a:r>
                    </a:p>
                  </a:txBody>
                  <a:tcPr marL="90000" marR="90000" marT="810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Уровень надбавки, руб./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МВтч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6" charset="0"/>
                        <a:cs typeface="Times New Roman" pitchFamily="16" charset="0"/>
                      </a:endParaRPr>
                    </a:p>
                  </a:txBody>
                  <a:tcPr marL="90000" marR="90000" marT="810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Индекс роста, %</a:t>
                      </a:r>
                    </a:p>
                  </a:txBody>
                  <a:tcPr marL="90000" marR="90000" marT="810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ОАО «Костромская сбытовая компания»</a:t>
                      </a:r>
                    </a:p>
                  </a:txBody>
                  <a:tcPr marL="90000" marR="90000" marT="810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167,0</a:t>
                      </a:r>
                    </a:p>
                  </a:txBody>
                  <a:tcPr marL="90000" marR="90000" marT="810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167,0</a:t>
                      </a:r>
                    </a:p>
                  </a:txBody>
                  <a:tcPr marL="90000" marR="90000" marT="81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</a:t>
                      </a:r>
                    </a:p>
                  </a:txBody>
                  <a:tcPr marL="90000" marR="90000" marT="81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167,0</a:t>
                      </a:r>
                    </a:p>
                  </a:txBody>
                  <a:tcPr marL="90000" marR="90000" marT="81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</a:t>
                      </a:r>
                    </a:p>
                  </a:txBody>
                  <a:tcPr marL="90000" marR="90000" marT="81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ООО «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Русэнергосбыт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»</a:t>
                      </a:r>
                    </a:p>
                  </a:txBody>
                  <a:tcPr marL="90000" marR="90000" marT="810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72,479</a:t>
                      </a:r>
                    </a:p>
                  </a:txBody>
                  <a:tcPr marL="90000" marR="90000" marT="810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72,479</a:t>
                      </a:r>
                    </a:p>
                  </a:txBody>
                  <a:tcPr marL="90000" marR="90000" marT="81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</a:t>
                      </a:r>
                    </a:p>
                  </a:txBody>
                  <a:tcPr marL="90000" marR="90000" marT="81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72,479</a:t>
                      </a:r>
                    </a:p>
                  </a:txBody>
                  <a:tcPr marL="90000" marR="90000" marT="81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</a:t>
                      </a:r>
                    </a:p>
                  </a:txBody>
                  <a:tcPr marL="90000" marR="90000" marT="81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94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ОАО «</a:t>
                      </a:r>
                      <a:r>
                        <a:rPr kumimoji="0" lang="ru-RU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Оборонэнергосбыт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»</a:t>
                      </a:r>
                    </a:p>
                  </a:txBody>
                  <a:tcPr marL="90000" marR="90000" marT="810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153,0</a:t>
                      </a:r>
                    </a:p>
                  </a:txBody>
                  <a:tcPr marL="90000" marR="90000" marT="810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153,0</a:t>
                      </a:r>
                    </a:p>
                  </a:txBody>
                  <a:tcPr marL="90000" marR="90000" marT="81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</a:t>
                      </a:r>
                    </a:p>
                  </a:txBody>
                  <a:tcPr marL="90000" marR="90000" marT="81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153,0</a:t>
                      </a:r>
                    </a:p>
                  </a:txBody>
                  <a:tcPr marL="90000" marR="90000" marT="81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</a:t>
                      </a:r>
                    </a:p>
                  </a:txBody>
                  <a:tcPr marL="90000" marR="90000" marT="81000" marB="4680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332" name="Text Box 92"/>
          <p:cNvSpPr txBox="1">
            <a:spLocks noChangeArrowheads="1"/>
          </p:cNvSpPr>
          <p:nvPr/>
        </p:nvSpPr>
        <p:spPr bwMode="auto">
          <a:xfrm>
            <a:off x="285750" y="5214950"/>
            <a:ext cx="8643938" cy="648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331450" algn="l"/>
                <a:tab pos="10780713" algn="l"/>
              </a:tabLst>
            </a:pPr>
            <a:r>
              <a:rPr lang="ru-RU" sz="1800" b="1" i="0" dirty="0">
                <a:solidFill>
                  <a:srgbClr val="C00000"/>
                </a:solidFill>
                <a:cs typeface="Times New Roman" pitchFamily="16" charset="0"/>
              </a:rPr>
              <a:t>Сбытовые надбавки гарантирующих поставщиков приняты на уровне утвержденных надбавок в 2011 году на весь период регулирования 2012 года.</a:t>
            </a:r>
          </a:p>
        </p:txBody>
      </p:sp>
      <p:sp>
        <p:nvSpPr>
          <p:cNvPr id="10333" name="Text Box 93"/>
          <p:cNvSpPr txBox="1">
            <a:spLocks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25C395AF-95FF-4F24-8E0B-6B766B7D0E7E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7</a:t>
            </a:fld>
            <a:endParaRPr lang="ru-RU" sz="1400" i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1"/>
          <p:cNvSpPr txBox="1">
            <a:spLocks noChangeArrowheads="1"/>
          </p:cNvSpPr>
          <p:nvPr/>
        </p:nvSpPr>
        <p:spPr bwMode="auto">
          <a:xfrm>
            <a:off x="0" y="-60325"/>
            <a:ext cx="9144000" cy="703243"/>
          </a:xfrm>
          <a:prstGeom prst="rect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200" b="1" i="0" dirty="0">
                <a:solidFill>
                  <a:schemeClr val="accent6">
                    <a:lumMod val="75000"/>
                  </a:schemeClr>
                </a:solidFill>
                <a:cs typeface="Times New Roman" pitchFamily="16" charset="0"/>
              </a:rPr>
              <a:t>Цены и тарифы утвержденные ФСТ России в отношении природного газа с 1 июля 2012 года</a:t>
            </a:r>
          </a:p>
        </p:txBody>
      </p:sp>
      <p:graphicFrame>
        <p:nvGraphicFramePr>
          <p:cNvPr id="11266" name="Group 2"/>
          <p:cNvGraphicFramePr>
            <a:graphicFrameLocks noGrp="1"/>
          </p:cNvGraphicFramePr>
          <p:nvPr/>
        </p:nvGraphicFramePr>
        <p:xfrm>
          <a:off x="214313" y="969038"/>
          <a:ext cx="8607425" cy="1890960"/>
        </p:xfrm>
        <a:graphic>
          <a:graphicData uri="http://schemas.openxmlformats.org/drawingml/2006/table">
            <a:tbl>
              <a:tblPr/>
              <a:tblGrid>
                <a:gridCol w="3309937"/>
                <a:gridCol w="1474788"/>
                <a:gridCol w="1033462"/>
                <a:gridCol w="1193800"/>
                <a:gridCol w="1595438"/>
              </a:tblGrid>
              <a:tr h="179451">
                <a:tc rowSpan="2"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Показатели</a:t>
                      </a:r>
                    </a:p>
                  </a:txBody>
                  <a:tcPr marL="52200" marR="5220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2011 год</a:t>
                      </a:r>
                    </a:p>
                  </a:txBody>
                  <a:tcPr marL="52200" marR="5220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2012 год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94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1 января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1 июля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Индекс роста, %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175"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Оптовая цена (предельно минимальная)</a:t>
                      </a:r>
                    </a:p>
                  </a:txBody>
                  <a:tcPr marL="52200" marR="5220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2 922</a:t>
                      </a:r>
                    </a:p>
                  </a:txBody>
                  <a:tcPr marL="52200" marR="5220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2 922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3 360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115,0%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0175"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Оптовая цена (предельно максимальная)</a:t>
                      </a:r>
                    </a:p>
                  </a:txBody>
                  <a:tcPr marL="52200" marR="5220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3 214</a:t>
                      </a:r>
                    </a:p>
                  </a:txBody>
                  <a:tcPr marL="52200" marR="5220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3 214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3 696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115,0%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4891"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Оптовая цена для населения</a:t>
                      </a:r>
                    </a:p>
                  </a:txBody>
                  <a:tcPr marL="52200" marR="5220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</a:t>
                      </a: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 января  - 2 084</a:t>
                      </a:r>
                    </a:p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1 апреля  - 2 282</a:t>
                      </a:r>
                    </a:p>
                  </a:txBody>
                  <a:tcPr marL="52200" marR="52200" marT="882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2 282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2 624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115,0%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337" name="Text Box 73"/>
          <p:cNvSpPr txBox="1">
            <a:spLocks noChangeArrowheads="1"/>
          </p:cNvSpPr>
          <p:nvPr/>
        </p:nvSpPr>
        <p:spPr bwMode="auto">
          <a:xfrm>
            <a:off x="1857375" y="642938"/>
            <a:ext cx="5500688" cy="34073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 i="0" dirty="0">
                <a:solidFill>
                  <a:srgbClr val="C00000"/>
                </a:solidFill>
                <a:cs typeface="Times New Roman" pitchFamily="16" charset="0"/>
              </a:rPr>
              <a:t>Оптовая цена на газ, руб./тыс. м.куб. (без НДС)</a:t>
            </a:r>
          </a:p>
        </p:txBody>
      </p:sp>
      <p:graphicFrame>
        <p:nvGraphicFramePr>
          <p:cNvPr id="11338" name="Group 74"/>
          <p:cNvGraphicFramePr>
            <a:graphicFrameLocks noGrp="1"/>
          </p:cNvGraphicFramePr>
          <p:nvPr/>
        </p:nvGraphicFramePr>
        <p:xfrm>
          <a:off x="357188" y="3786189"/>
          <a:ext cx="8429654" cy="2677747"/>
        </p:xfrm>
        <a:graphic>
          <a:graphicData uri="http://schemas.openxmlformats.org/drawingml/2006/table">
            <a:tbl>
              <a:tblPr/>
              <a:tblGrid>
                <a:gridCol w="2500312"/>
                <a:gridCol w="1357313"/>
                <a:gridCol w="1073150"/>
                <a:gridCol w="1285875"/>
                <a:gridCol w="1195387"/>
                <a:gridCol w="517525"/>
                <a:gridCol w="500092"/>
              </a:tblGrid>
              <a:tr h="194310">
                <a:tc rowSpan="3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Группа потребителей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2012 год</a:t>
                      </a:r>
                    </a:p>
                  </a:txBody>
                  <a:tcPr marL="43560" marR="4356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0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1 января</a:t>
                      </a:r>
                    </a:p>
                  </a:txBody>
                  <a:tcPr marL="43560" marR="4356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1 июля</a:t>
                      </a:r>
                    </a:p>
                  </a:txBody>
                  <a:tcPr marL="43560" marR="43560" marT="0" marB="0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2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66"/>
                        </a:solidFill>
                        <a:effectLst/>
                        <a:latin typeface="Calibri" pitchFamily="32" charset="0"/>
                        <a:cs typeface="Times New Roman" pitchFamily="16" charset="0"/>
                      </a:endParaRPr>
                    </a:p>
                  </a:txBody>
                  <a:tcPr marL="43560" marR="4356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91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Тарифы на услуги по транспортировке газа</a:t>
                      </a:r>
                    </a:p>
                  </a:txBody>
                  <a:tcPr marL="43560" marR="4356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Размер платы за снабженческо-сбытовые услуги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Тарифы на услуги по транспортировке газа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Размер платы за снабженческо-сбытовые услуги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Индекс</a:t>
                      </a:r>
                    </a:p>
                    <a:p>
                      <a:pPr marL="0" marR="0" lvl="0" indent="0" algn="ctr" defTabSz="449263" rtl="0" eaLnBrk="1" fontAlgn="base" latinLnBrk="0" hangingPunct="1">
                        <a:lnSpc>
                          <a:spcPct val="109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роста, %</a:t>
                      </a:r>
                    </a:p>
                  </a:txBody>
                  <a:tcPr marL="43560" marR="4356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015">
                <a:tc>
                  <a:txBody>
                    <a:bodyPr/>
                    <a:lstStyle/>
                    <a:p>
                      <a:pPr marL="0" marR="0" lvl="0" indent="139700" algn="just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 гр. выше 500 млн.м3</a:t>
                      </a:r>
                    </a:p>
                  </a:txBody>
                  <a:tcPr marL="43560" marR="4356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148,91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72,46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170,94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82,43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114,8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113,8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7402">
                <a:tc>
                  <a:txBody>
                    <a:bodyPr/>
                    <a:lstStyle/>
                    <a:p>
                      <a:pPr marL="0" marR="0" lvl="0" indent="139700" algn="just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 гр. от 100 до 500 млн.м3 вкл.</a:t>
                      </a:r>
                    </a:p>
                  </a:txBody>
                  <a:tcPr marL="43560" marR="4356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151,67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72,85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174,11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83,77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114,8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15">
                <a:tc>
                  <a:txBody>
                    <a:bodyPr/>
                    <a:lstStyle/>
                    <a:p>
                      <a:pPr marL="0" marR="0" lvl="0" indent="139700" algn="just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 гр. от 10 до 100 млн.м3 вкл.</a:t>
                      </a:r>
                    </a:p>
                  </a:txBody>
                  <a:tcPr marL="43560" marR="4356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234,39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76,9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269,08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88,42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114,8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15">
                <a:tc>
                  <a:txBody>
                    <a:bodyPr/>
                    <a:lstStyle/>
                    <a:p>
                      <a:pPr marL="0" marR="0" lvl="0" indent="139700" algn="just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4 гр. от 1 до 10 млн.м3 вкл.</a:t>
                      </a:r>
                    </a:p>
                  </a:txBody>
                  <a:tcPr marL="43560" marR="4356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337,94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84,99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387,94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97,73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114,8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15">
                <a:tc>
                  <a:txBody>
                    <a:bodyPr/>
                    <a:lstStyle/>
                    <a:p>
                      <a:pPr marL="0" marR="0" lvl="0" indent="139700" algn="just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5 гр. от 0,1 до 1 млн.м3 вкл.</a:t>
                      </a:r>
                    </a:p>
                  </a:txBody>
                  <a:tcPr marL="43560" marR="4356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341,91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85,67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392,50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98,51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114,8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15">
                <a:tc>
                  <a:txBody>
                    <a:bodyPr/>
                    <a:lstStyle/>
                    <a:p>
                      <a:pPr marL="0" marR="0" lvl="0" indent="139700" algn="just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6 гр. от 0,01 до 0,1 млн.м3 вкл.</a:t>
                      </a:r>
                    </a:p>
                  </a:txBody>
                  <a:tcPr marL="43560" marR="4356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347,45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86,35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402,03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99,28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115,7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15">
                <a:tc>
                  <a:txBody>
                    <a:bodyPr/>
                    <a:lstStyle/>
                    <a:p>
                      <a:pPr marL="0" marR="0" lvl="0" indent="139700" algn="just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7 гр. до 0,01 млн.м3</a:t>
                      </a:r>
                    </a:p>
                  </a:txBody>
                  <a:tcPr marL="43560" marR="4356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361,24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87,02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417,86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100,06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115,7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9015">
                <a:tc>
                  <a:txBody>
                    <a:bodyPr/>
                    <a:lstStyle/>
                    <a:p>
                      <a:pPr marL="0" marR="0" lvl="0" indent="139700" algn="just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8 гр. население</a:t>
                      </a:r>
                    </a:p>
                  </a:txBody>
                  <a:tcPr marL="43560" marR="43560" marT="0" marB="0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402,62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109,67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463,01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126,13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115,0</a:t>
                      </a:r>
                    </a:p>
                  </a:txBody>
                  <a:tcPr marL="43560" marR="4356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548" name="Text Box 284"/>
          <p:cNvSpPr txBox="1">
            <a:spLocks noChangeArrowheads="1"/>
          </p:cNvSpPr>
          <p:nvPr/>
        </p:nvSpPr>
        <p:spPr bwMode="auto">
          <a:xfrm>
            <a:off x="285720" y="2928934"/>
            <a:ext cx="8572501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100" i="0" dirty="0">
                <a:solidFill>
                  <a:srgbClr val="000000"/>
                </a:solidFill>
                <a:cs typeface="Times New Roman" pitchFamily="16" charset="0"/>
              </a:rPr>
              <a:t>* </a:t>
            </a:r>
            <a:r>
              <a:rPr lang="ru-RU" i="0" dirty="0">
                <a:solidFill>
                  <a:srgbClr val="000000"/>
                </a:solidFill>
                <a:cs typeface="Times New Roman" pitchFamily="16" charset="0"/>
              </a:rPr>
              <a:t>Приказы ФСТ России от 04.05.2012 г. №89-э/2, от 09.12.2011 г. №333-э/2</a:t>
            </a:r>
          </a:p>
        </p:txBody>
      </p:sp>
      <p:sp>
        <p:nvSpPr>
          <p:cNvPr id="11549" name="Text Box 285"/>
          <p:cNvSpPr txBox="1">
            <a:spLocks noChangeArrowheads="1"/>
          </p:cNvSpPr>
          <p:nvPr/>
        </p:nvSpPr>
        <p:spPr bwMode="auto">
          <a:xfrm>
            <a:off x="214282" y="3143249"/>
            <a:ext cx="8715375" cy="58695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 i="0" dirty="0">
                <a:solidFill>
                  <a:srgbClr val="C00000"/>
                </a:solidFill>
                <a:cs typeface="Times New Roman" pitchFamily="16" charset="0"/>
              </a:rPr>
              <a:t>Тарифы на услуги по транспортировке газа и размер платы за снабженческо-сбытовые услуги, руб./тыс. м. куб. (без НДС)</a:t>
            </a:r>
          </a:p>
        </p:txBody>
      </p:sp>
      <p:sp>
        <p:nvSpPr>
          <p:cNvPr id="11550" name="Text Box 286"/>
          <p:cNvSpPr txBox="1">
            <a:spLocks noChangeArrowheads="1"/>
          </p:cNvSpPr>
          <p:nvPr/>
        </p:nvSpPr>
        <p:spPr bwMode="auto">
          <a:xfrm>
            <a:off x="285750" y="6500834"/>
            <a:ext cx="8215313" cy="27918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square"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i="0" dirty="0">
                <a:solidFill>
                  <a:srgbClr val="000000"/>
                </a:solidFill>
                <a:cs typeface="Times New Roman" pitchFamily="16" charset="0"/>
              </a:rPr>
              <a:t>*Приказ ФСТ России от 10 ноября 2011 г. №265-э/3</a:t>
            </a:r>
          </a:p>
        </p:txBody>
      </p:sp>
      <p:sp>
        <p:nvSpPr>
          <p:cNvPr id="11551" name="Text Box 287"/>
          <p:cNvSpPr txBox="1">
            <a:spLocks noChangeArrowheads="1"/>
          </p:cNvSpPr>
          <p:nvPr/>
        </p:nvSpPr>
        <p:spPr bwMode="auto">
          <a:xfrm>
            <a:off x="7429520" y="6572271"/>
            <a:ext cx="1257280" cy="14287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37B5E466-C2FD-45B9-BF6E-1FD09E4ABB73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8</a:t>
            </a:fld>
            <a:endParaRPr lang="ru-RU" sz="1400" i="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1"/>
          <p:cNvSpPr txBox="1">
            <a:spLocks noChangeArrowheads="1"/>
          </p:cNvSpPr>
          <p:nvPr/>
        </p:nvSpPr>
        <p:spPr bwMode="auto">
          <a:xfrm>
            <a:off x="0" y="-357188"/>
            <a:ext cx="9144000" cy="1285876"/>
          </a:xfrm>
          <a:prstGeom prst="rect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0" dirty="0">
                <a:solidFill>
                  <a:schemeClr val="accent6"/>
                </a:solidFill>
                <a:cs typeface="Times New Roman" pitchFamily="16" charset="0"/>
              </a:rPr>
              <a:t>Уровень специальной надбавки к тарифам на транспортировку газа, установленной департаментом ТЭК и тарифной политики </a:t>
            </a:r>
          </a:p>
        </p:txBody>
      </p:sp>
      <p:graphicFrame>
        <p:nvGraphicFramePr>
          <p:cNvPr id="12290" name="Group 2"/>
          <p:cNvGraphicFramePr>
            <a:graphicFrameLocks noGrp="1"/>
          </p:cNvGraphicFramePr>
          <p:nvPr/>
        </p:nvGraphicFramePr>
        <p:xfrm>
          <a:off x="395288" y="1500174"/>
          <a:ext cx="8359775" cy="2714644"/>
        </p:xfrm>
        <a:graphic>
          <a:graphicData uri="http://schemas.openxmlformats.org/drawingml/2006/table">
            <a:tbl>
              <a:tblPr/>
              <a:tblGrid>
                <a:gridCol w="3571875"/>
                <a:gridCol w="1144587"/>
                <a:gridCol w="1214438"/>
                <a:gridCol w="1071562"/>
                <a:gridCol w="1357313"/>
              </a:tblGrid>
              <a:tr h="335420">
                <a:tc rowSpan="2"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Показатели</a:t>
                      </a:r>
                    </a:p>
                  </a:txBody>
                  <a:tcPr marL="52200" marR="5220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2011 год</a:t>
                      </a:r>
                    </a:p>
                  </a:txBody>
                  <a:tcPr marL="52200" marR="5220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2012 год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89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1 января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с 1 июля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Индекс роста, %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0280"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Размер специальных надбавок к тарифам на транспортировку газа для финансирования программы газификации для всех групп потребителей (кроме населения)  для ОАО «Костромаоблгаз»</a:t>
                      </a:r>
                    </a:p>
                  </a:txBody>
                  <a:tcPr marL="52200" marR="5220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43,54</a:t>
                      </a:r>
                    </a:p>
                  </a:txBody>
                  <a:tcPr marL="52200" marR="5220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43,54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47,61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39700" algn="ctr" defTabSz="449263" rtl="0" eaLnBrk="1" fontAlgn="base" latinLnBrk="0" hangingPunct="1">
                        <a:lnSpc>
                          <a:spcPct val="9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6" charset="0"/>
                          <a:cs typeface="Times New Roman" pitchFamily="16" charset="0"/>
                        </a:rPr>
                        <a:t>109,3%</a:t>
                      </a:r>
                    </a:p>
                  </a:txBody>
                  <a:tcPr marL="0" marR="0" marT="0" marB="0" anchor="ctr" horzOverflow="overflow">
                    <a:lnL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6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329" name="Rectangle 41"/>
          <p:cNvSpPr>
            <a:spLocks noChangeArrowheads="1"/>
          </p:cNvSpPr>
          <p:nvPr/>
        </p:nvSpPr>
        <p:spPr bwMode="auto">
          <a:xfrm>
            <a:off x="250825" y="4870450"/>
            <a:ext cx="8715375" cy="83317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indent="342900" algn="just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100" i="0" dirty="0">
                <a:solidFill>
                  <a:srgbClr val="FFFFFF"/>
                </a:solidFill>
              </a:rPr>
              <a:t> </a:t>
            </a:r>
            <a:r>
              <a:rPr lang="ru-RU" sz="1600" b="1" i="0" dirty="0">
                <a:solidFill>
                  <a:srgbClr val="C00000"/>
                </a:solidFill>
              </a:rPr>
              <a:t>Средний размер специальной надбавки для соответствующей газораспределительной организации  не превышает 25% от среднего тарифа на транспортировку газа для конечных потребителей.</a:t>
            </a:r>
          </a:p>
        </p:txBody>
      </p:sp>
      <p:sp>
        <p:nvSpPr>
          <p:cNvPr id="12330" name="Text Box 42"/>
          <p:cNvSpPr txBox="1">
            <a:spLocks noChangeArrowheads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fld id="{112A83A4-A881-4B21-8EFE-B33BD1A02694}" type="slidenum">
              <a:rPr lang="ru-RU" sz="1400" i="0">
                <a:solidFill>
                  <a:srgbClr val="000000"/>
                </a:solidFill>
              </a:rPr>
              <a:pPr algn="r">
                <a:buClrTx/>
                <a:buFontTx/>
                <a:buNone/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t>9</a:t>
            </a:fld>
            <a:endParaRPr lang="ru-RU" sz="1400" i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Arial Unicode MS"/>
      </a:majorFont>
      <a:minorFont>
        <a:latin typeface="Times New Roman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200" b="0" i="1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cs typeface="Arial Unicode MS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200" b="0" i="1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cs typeface="Arial Unicode MS" pitchFamily="32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Arial Unicode MS"/>
      </a:majorFont>
      <a:minorFont>
        <a:latin typeface="Times New Roman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200" b="0" i="1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cs typeface="Arial Unicode MS" pitchFamily="3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200" b="0" i="1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Times New Roman" pitchFamily="16" charset="0"/>
            <a:cs typeface="Arial Unicode MS" pitchFamily="32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19854</TotalTime>
  <Words>2308</Words>
  <PresentationFormat>Экран (4:3)</PresentationFormat>
  <Paragraphs>679</Paragraphs>
  <Slides>21</Slides>
  <Notes>20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Предельный индекс роста платы граждан  за коммунальные услуги на 2012 год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Хворостинская</cp:lastModifiedBy>
  <cp:revision>2474</cp:revision>
  <cp:lastPrinted>1601-01-01T00:00:00Z</cp:lastPrinted>
  <dcterms:created xsi:type="dcterms:W3CDTF">2009-01-22T07:10:24Z</dcterms:created>
  <dcterms:modified xsi:type="dcterms:W3CDTF">2012-11-09T08:59:49Z</dcterms:modified>
</cp:coreProperties>
</file>